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5" r:id="rId4"/>
    <p:sldMasterId id="2147483693" r:id="rId5"/>
  </p:sldMasterIdLst>
  <p:notesMasterIdLst>
    <p:notesMasterId r:id="rId42"/>
  </p:notesMasterIdLst>
  <p:sldIdLst>
    <p:sldId id="256" r:id="rId6"/>
    <p:sldId id="259" r:id="rId7"/>
    <p:sldId id="260" r:id="rId8"/>
    <p:sldId id="2014" r:id="rId9"/>
    <p:sldId id="2018" r:id="rId10"/>
    <p:sldId id="261" r:id="rId11"/>
    <p:sldId id="2009" r:id="rId12"/>
    <p:sldId id="2011" r:id="rId13"/>
    <p:sldId id="2016" r:id="rId14"/>
    <p:sldId id="2017" r:id="rId15"/>
    <p:sldId id="262" r:id="rId16"/>
    <p:sldId id="2020" r:id="rId17"/>
    <p:sldId id="2042" r:id="rId18"/>
    <p:sldId id="2028" r:id="rId19"/>
    <p:sldId id="2019" r:id="rId20"/>
    <p:sldId id="2032" r:id="rId21"/>
    <p:sldId id="263" r:id="rId22"/>
    <p:sldId id="2025" r:id="rId23"/>
    <p:sldId id="2022" r:id="rId24"/>
    <p:sldId id="2040" r:id="rId25"/>
    <p:sldId id="2024" r:id="rId26"/>
    <p:sldId id="2021" r:id="rId27"/>
    <p:sldId id="2026" r:id="rId28"/>
    <p:sldId id="2030" r:id="rId29"/>
    <p:sldId id="2027" r:id="rId30"/>
    <p:sldId id="2029" r:id="rId31"/>
    <p:sldId id="2031" r:id="rId32"/>
    <p:sldId id="2033" r:id="rId33"/>
    <p:sldId id="264" r:id="rId34"/>
    <p:sldId id="2034" r:id="rId35"/>
    <p:sldId id="2035" r:id="rId36"/>
    <p:sldId id="2036" r:id="rId37"/>
    <p:sldId id="2037" r:id="rId38"/>
    <p:sldId id="2012" r:id="rId39"/>
    <p:sldId id="2043" r:id="rId40"/>
    <p:sldId id="2038" r:id="rId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1"/>
    <a:srgbClr val="009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7" autoAdjust="0"/>
    <p:restoredTop sz="94673" autoAdjust="0"/>
  </p:normalViewPr>
  <p:slideViewPr>
    <p:cSldViewPr snapToGrid="0">
      <p:cViewPr varScale="1">
        <p:scale>
          <a:sx n="105" d="100"/>
          <a:sy n="105" d="100"/>
        </p:scale>
        <p:origin x="390" y="96"/>
      </p:cViewPr>
      <p:guideLst/>
    </p:cSldViewPr>
  </p:slideViewPr>
  <p:outlineViewPr>
    <p:cViewPr>
      <p:scale>
        <a:sx n="33" d="100"/>
        <a:sy n="33" d="100"/>
      </p:scale>
      <p:origin x="0" y="-283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19FBB-725B-4C1B-B947-9DC981ED69A6}" type="datetimeFigureOut">
              <a:rPr lang="de-DE" smtClean="0"/>
              <a:t>27.03.2026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79F51-1B75-40FA-9808-E231292BE1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797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86531279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B3C-B8DB-4DF9-97C0-3F3559630E8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179902" y="2332831"/>
            <a:ext cx="7832196" cy="2192338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600" b="1"/>
            </a:lvl1pPr>
          </a:lstStyle>
          <a:p>
            <a:pPr lvl="0"/>
            <a:r>
              <a:rPr lang="de-DE" dirty="0"/>
              <a:t>Kapiteltitel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15560037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60000">
              <a:defRPr/>
            </a:lvl1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9588"/>
      </p:ext>
    </p:extLst>
  </p:cSld>
  <p:clrMapOvr>
    <a:masterClrMapping/>
  </p:clrMapOvr>
  <p:transition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C6ACB-E52C-445E-B730-1BF4AFBAAD3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72200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9788" y="1293757"/>
            <a:ext cx="5157787" cy="4866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839788" y="1983921"/>
            <a:ext cx="5157787" cy="42057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93757"/>
            <a:ext cx="5183188" cy="4866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172200" y="1983922"/>
            <a:ext cx="5183188" cy="420574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640B-DD51-4625-88D4-E77A5CD8624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463589" cy="545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58345550"/>
      </p:ext>
    </p:extLst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Schlussfolie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2005-C4F9-4170-8CDA-8394DD00F8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95517"/>
            <a:ext cx="121920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00223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89157736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F6E19-CCEF-43B4-9A0C-173C74A5A9F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94782"/>
      </p:ext>
    </p:extLst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4CD9E-9510-4978-9EFA-917B684F982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179902" y="2332831"/>
            <a:ext cx="7832196" cy="2192338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600" b="1"/>
            </a:lvl1pPr>
          </a:lstStyle>
          <a:p>
            <a:pPr lvl="0"/>
            <a:r>
              <a:rPr lang="de-DE" dirty="0"/>
              <a:t>Kapiteltitel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4091084130"/>
      </p:ext>
    </p:extLst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60000">
              <a:defRPr/>
            </a:lvl1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3B00-0004-4393-83CC-C60D76828BF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29194"/>
      </p:ext>
    </p:extLst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D24A-9BAD-4BED-8036-E7CC52564D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82501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D03C-243E-44F6-B21E-1E4C4DF8D6D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23814"/>
      </p:ext>
    </p:extLst>
  </p:cSld>
  <p:clrMapOvr>
    <a:masterClrMapping/>
  </p:clrMapOvr>
  <p:transition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9788" y="1293757"/>
            <a:ext cx="5157787" cy="4866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839788" y="1983921"/>
            <a:ext cx="5157787" cy="420574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93757"/>
            <a:ext cx="5183188" cy="4866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172200" y="1983922"/>
            <a:ext cx="5183188" cy="420574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F790E-5D9A-48EA-883E-0F6704F0569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463589" cy="545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22140689"/>
      </p:ext>
    </p:extLst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Schlussfolie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7D76-2A48-42BC-A3A5-21A247B2F92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95517"/>
            <a:ext cx="121920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89883"/>
      </p:ext>
    </p:extLst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8" y="269875"/>
            <a:ext cx="8640233" cy="711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914400" y="1484314"/>
            <a:ext cx="10363200" cy="4611687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F152F-873C-4A04-8F31-9D4C43E5A1BB}" type="datetime1">
              <a:rPr lang="de-DE"/>
              <a:pPr>
                <a:defRPr/>
              </a:pPr>
              <a:t>27.03.2026</a:t>
            </a:fld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06B59-8B58-4CE2-B00B-80B3BD247EB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BASS GmbH &amp; Co. KG</a:t>
            </a:r>
          </a:p>
        </p:txBody>
      </p:sp>
    </p:spTree>
    <p:extLst>
      <p:ext uri="{BB962C8B-B14F-4D97-AF65-F5344CB8AC3E}">
        <p14:creationId xmlns:p14="http://schemas.microsoft.com/office/powerpoint/2010/main" val="3806510023"/>
      </p:ext>
    </p:extLst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74106459"/>
      </p:ext>
    </p:extLst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F6E19-CCEF-43B4-9A0C-173C74A5A9F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52741"/>
      </p:ext>
    </p:extLst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4CD9E-9510-4978-9EFA-917B684F982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179902" y="2332831"/>
            <a:ext cx="7832196" cy="2192338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600" b="1"/>
            </a:lvl1pPr>
          </a:lstStyle>
          <a:p>
            <a:pPr lvl="0"/>
            <a:r>
              <a:rPr lang="de-DE" dirty="0"/>
              <a:t>Kapiteltitel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1504908956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60000">
              <a:defRPr/>
            </a:lvl1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3B00-0004-4393-83CC-C60D76828BF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99735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D24A-9BAD-4BED-8036-E7CC52564D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20129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9788" y="1293757"/>
            <a:ext cx="5157787" cy="4866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839788" y="1983921"/>
            <a:ext cx="5157787" cy="420574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93757"/>
            <a:ext cx="5183188" cy="4866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172200" y="1983922"/>
            <a:ext cx="5183188" cy="420574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F790E-5D9A-48EA-883E-0F6704F0569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463589" cy="545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21550712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Schlussfolie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7D76-2A48-42BC-A3A5-21A247B2F92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95517"/>
            <a:ext cx="121920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94753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B3C-B8DB-4DF9-97C0-3F3559630E8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179902" y="2332831"/>
            <a:ext cx="7832196" cy="2192338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600" b="1"/>
            </a:lvl1pPr>
          </a:lstStyle>
          <a:p>
            <a:pPr lvl="0"/>
            <a:r>
              <a:rPr lang="de-DE" dirty="0"/>
              <a:t>Kapiteltitel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3247940989"/>
      </p:ext>
    </p:extLst>
  </p:cSld>
  <p:clrMapOvr>
    <a:masterClrMapping/>
  </p:clrMapOvr>
  <p:transition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71068489"/>
      </p:ext>
    </p:extLst>
  </p:cSld>
  <p:clrMapOvr>
    <a:masterClrMapping/>
  </p:clrMapOvr>
  <p:transition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D03C-243E-44F6-B21E-1E4C4DF8D6D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27090"/>
      </p:ext>
    </p:extLst>
  </p:cSld>
  <p:clrMapOvr>
    <a:masterClrMapping/>
  </p:clrMapOvr>
  <p:transition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B3C-B8DB-4DF9-97C0-3F3559630E8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179902" y="2332831"/>
            <a:ext cx="7832196" cy="2192338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600" b="1"/>
            </a:lvl1pPr>
          </a:lstStyle>
          <a:p>
            <a:pPr lvl="0"/>
            <a:r>
              <a:rPr lang="de-DE" dirty="0"/>
              <a:t>Kapiteltitel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3573960671"/>
      </p:ext>
    </p:extLst>
  </p:cSld>
  <p:clrMapOvr>
    <a:masterClrMapping/>
  </p:clrMapOvr>
  <p:transition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60000">
              <a:defRPr/>
            </a:lvl1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423443"/>
      </p:ext>
    </p:extLst>
  </p:cSld>
  <p:clrMapOvr>
    <a:masterClrMapping/>
  </p:clrMapOvr>
  <p:transition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C6ACB-E52C-445E-B730-1BF4AFBAAD3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38874"/>
      </p:ext>
    </p:extLst>
  </p:cSld>
  <p:clrMapOvr>
    <a:masterClrMapping/>
  </p:clrMapOvr>
  <p:transition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9788" y="1293757"/>
            <a:ext cx="5157787" cy="4866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839788" y="1983921"/>
            <a:ext cx="5157787" cy="42057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93757"/>
            <a:ext cx="5183188" cy="4866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172200" y="1983922"/>
            <a:ext cx="5183188" cy="420574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640B-DD51-4625-88D4-E77A5CD8624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463589" cy="545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80924587"/>
      </p:ext>
    </p:extLst>
  </p:cSld>
  <p:clrMapOvr>
    <a:masterClrMapping/>
  </p:clrMapOvr>
  <p:transition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Schlussfolie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2005-C4F9-4170-8CDA-8394DD00F8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517"/>
            <a:ext cx="121920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7925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60000">
              <a:defRPr/>
            </a:lvl1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29338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C6ACB-E52C-445E-B730-1BF4AFBAAD3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0438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9788" y="1293757"/>
            <a:ext cx="5157787" cy="4866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839788" y="1983921"/>
            <a:ext cx="5157787" cy="42057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93757"/>
            <a:ext cx="5183188" cy="4866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172200" y="1983922"/>
            <a:ext cx="5183188" cy="420574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640B-DD51-4625-88D4-E77A5CD8624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463589" cy="545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18640251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Schlussfolie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2005-C4F9-4170-8CDA-8394DD00F8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95517"/>
            <a:ext cx="121920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62074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42401447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D03C-243E-44F6-B21E-1E4C4DF8D6D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66518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t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gif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t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gif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.tif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t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63589" cy="545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526721"/>
            <a:ext cx="10515600" cy="4650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597308"/>
            <a:ext cx="27432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5140C9-261B-4E15-93FA-8385A743091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597308"/>
            <a:ext cx="41148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597308"/>
            <a:ext cx="27432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0" y="6525113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23" y="358016"/>
            <a:ext cx="2250077" cy="549171"/>
          </a:xfrm>
          <a:prstGeom prst="rect">
            <a:avLst/>
          </a:prstGeom>
        </p:spPr>
      </p:pic>
      <p:cxnSp>
        <p:nvCxnSpPr>
          <p:cNvPr id="14" name="Gerader Verbinder 13"/>
          <p:cNvCxnSpPr/>
          <p:nvPr userDrawn="1"/>
        </p:nvCxnSpPr>
        <p:spPr>
          <a:xfrm>
            <a:off x="0" y="984084"/>
            <a:ext cx="11353800" cy="0"/>
          </a:xfrm>
          <a:prstGeom prst="line">
            <a:avLst/>
          </a:prstGeom>
          <a:ln w="38100">
            <a:solidFill>
              <a:srgbClr val="00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53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2" r:id="rId4"/>
    <p:sldLayoutId id="2147483663" r:id="rId5"/>
    <p:sldLayoutId id="2147483664" r:id="rId6"/>
    <p:sldLayoutId id="2147483667" r:id="rId7"/>
  </p:sldLayoutIdLst>
  <p:transition>
    <p:wip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00285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buClr>
          <a:srgbClr val="00922E"/>
        </a:buClr>
        <a:buFont typeface="Arial" panose="020B0604020202020204" pitchFamily="34" charset="0"/>
        <a:buChar char="»"/>
        <a:defRPr sz="2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56000" indent="-36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96000" indent="-3600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63589" cy="545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526721"/>
            <a:ext cx="10515600" cy="4650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597308"/>
            <a:ext cx="27432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5140C9-261B-4E15-93FA-8385A743091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597308"/>
            <a:ext cx="41148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597308"/>
            <a:ext cx="27432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0" y="6525113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23" y="358016"/>
            <a:ext cx="2250077" cy="549171"/>
          </a:xfrm>
          <a:prstGeom prst="rect">
            <a:avLst/>
          </a:prstGeom>
        </p:spPr>
      </p:pic>
      <p:cxnSp>
        <p:nvCxnSpPr>
          <p:cNvPr id="14" name="Gerader Verbinder 13"/>
          <p:cNvCxnSpPr/>
          <p:nvPr userDrawn="1"/>
        </p:nvCxnSpPr>
        <p:spPr>
          <a:xfrm>
            <a:off x="0" y="984084"/>
            <a:ext cx="11353800" cy="0"/>
          </a:xfrm>
          <a:prstGeom prst="line">
            <a:avLst/>
          </a:prstGeom>
          <a:ln w="38100">
            <a:solidFill>
              <a:srgbClr val="00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98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ransition>
    <p:wip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00285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0"/>
        </a:buBlip>
        <a:defRPr sz="2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56000" indent="-36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96000" indent="-3600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63589" cy="545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526721"/>
            <a:ext cx="10515600" cy="4650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597308"/>
            <a:ext cx="27432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3AD1A2-1CAB-4435-A5F9-94B1DA737BE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597308"/>
            <a:ext cx="41148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597308"/>
            <a:ext cx="27432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0" y="6525113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23" y="358016"/>
            <a:ext cx="2250077" cy="549171"/>
          </a:xfrm>
          <a:prstGeom prst="rect">
            <a:avLst/>
          </a:prstGeom>
        </p:spPr>
      </p:pic>
      <p:cxnSp>
        <p:nvCxnSpPr>
          <p:cNvPr id="14" name="Gerader Verbinder 13"/>
          <p:cNvCxnSpPr/>
          <p:nvPr userDrawn="1"/>
        </p:nvCxnSpPr>
        <p:spPr>
          <a:xfrm>
            <a:off x="0" y="984084"/>
            <a:ext cx="11353800" cy="0"/>
          </a:xfrm>
          <a:prstGeom prst="line">
            <a:avLst/>
          </a:prstGeom>
          <a:ln w="38100">
            <a:solidFill>
              <a:srgbClr val="00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37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ransition>
    <p:wip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00285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1"/>
        </a:buBlip>
        <a:defRPr sz="2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56000" indent="-36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96000" indent="-3600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63589" cy="545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526721"/>
            <a:ext cx="10515600" cy="4650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597308"/>
            <a:ext cx="27432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3AD1A2-1CAB-4435-A5F9-94B1DA737BE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597308"/>
            <a:ext cx="41148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597308"/>
            <a:ext cx="27432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0" y="6525113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23" y="358016"/>
            <a:ext cx="2250077" cy="549171"/>
          </a:xfrm>
          <a:prstGeom prst="rect">
            <a:avLst/>
          </a:prstGeom>
        </p:spPr>
      </p:pic>
      <p:cxnSp>
        <p:nvCxnSpPr>
          <p:cNvPr id="14" name="Gerader Verbinder 13"/>
          <p:cNvCxnSpPr/>
          <p:nvPr userDrawn="1"/>
        </p:nvCxnSpPr>
        <p:spPr>
          <a:xfrm>
            <a:off x="0" y="984084"/>
            <a:ext cx="11353800" cy="0"/>
          </a:xfrm>
          <a:prstGeom prst="line">
            <a:avLst/>
          </a:prstGeom>
          <a:ln w="38100">
            <a:solidFill>
              <a:srgbClr val="00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20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ransition>
    <p:wip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00285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0"/>
        </a:buBlip>
        <a:defRPr sz="2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56000" indent="-36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96000" indent="-3600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63589" cy="545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526721"/>
            <a:ext cx="10515600" cy="4650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597308"/>
            <a:ext cx="27432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5140C9-261B-4E15-93FA-8385A743091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597308"/>
            <a:ext cx="41148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597308"/>
            <a:ext cx="2743200" cy="184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0" y="6525113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23" y="358016"/>
            <a:ext cx="2250077" cy="549171"/>
          </a:xfrm>
          <a:prstGeom prst="rect">
            <a:avLst/>
          </a:prstGeom>
        </p:spPr>
      </p:pic>
      <p:cxnSp>
        <p:nvCxnSpPr>
          <p:cNvPr id="14" name="Gerader Verbinder 13"/>
          <p:cNvCxnSpPr/>
          <p:nvPr userDrawn="1"/>
        </p:nvCxnSpPr>
        <p:spPr>
          <a:xfrm>
            <a:off x="0" y="984084"/>
            <a:ext cx="11353800" cy="0"/>
          </a:xfrm>
          <a:prstGeom prst="line">
            <a:avLst/>
          </a:prstGeom>
          <a:ln w="38100">
            <a:solidFill>
              <a:srgbClr val="00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71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transition>
    <p:wip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00285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buClr>
          <a:srgbClr val="00922E"/>
        </a:buClr>
        <a:buFont typeface="Arial" panose="020B0604020202020204" pitchFamily="34" charset="0"/>
        <a:buChar char="»"/>
        <a:defRPr sz="2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56000" indent="-36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96000" indent="-3600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8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marketing@bass-tools.com" TargetMode="Externa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ss-tools.com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noProof="0" dirty="0"/>
              <a:t>Katalog 17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b="1" noProof="0" dirty="0" err="1">
                <a:solidFill>
                  <a:srgbClr val="00922E"/>
                </a:solidFill>
              </a:rPr>
              <a:t>Our</a:t>
            </a:r>
            <a:r>
              <a:rPr lang="de-DE" b="1" noProof="0" dirty="0">
                <a:solidFill>
                  <a:srgbClr val="00922E"/>
                </a:solidFill>
              </a:rPr>
              <a:t> </a:t>
            </a:r>
            <a:r>
              <a:rPr lang="de-DE" b="1" noProof="0" dirty="0" err="1">
                <a:solidFill>
                  <a:srgbClr val="00922E"/>
                </a:solidFill>
              </a:rPr>
              <a:t>job</a:t>
            </a:r>
            <a:r>
              <a:rPr lang="de-DE" b="1" noProof="0" dirty="0">
                <a:solidFill>
                  <a:srgbClr val="00922E"/>
                </a:solidFill>
              </a:rPr>
              <a:t> – </a:t>
            </a:r>
            <a:r>
              <a:rPr lang="de-DE" b="1" noProof="0" dirty="0" err="1">
                <a:solidFill>
                  <a:srgbClr val="00922E"/>
                </a:solidFill>
              </a:rPr>
              <a:t>Your</a:t>
            </a:r>
            <a:r>
              <a:rPr lang="de-DE" b="1" noProof="0" dirty="0">
                <a:solidFill>
                  <a:srgbClr val="00922E"/>
                </a:solidFill>
              </a:rPr>
              <a:t> </a:t>
            </a:r>
            <a:r>
              <a:rPr lang="de-DE" b="1" noProof="0" dirty="0" err="1">
                <a:solidFill>
                  <a:srgbClr val="00922E"/>
                </a:solidFill>
              </a:rPr>
              <a:t>solution</a:t>
            </a:r>
            <a:endParaRPr lang="de-DE" b="1" noProof="0" dirty="0">
              <a:solidFill>
                <a:srgbClr val="009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21964"/>
      </p:ext>
    </p:extLst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F253F-B77A-E4F1-101F-CF4139469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Seitenaufbau</a:t>
            </a:r>
          </a:p>
        </p:txBody>
      </p:sp>
      <p:pic>
        <p:nvPicPr>
          <p:cNvPr id="8" name="Inhaltsplatzhalter 7" descr="Ein Bild, das Text, Screenshot, Elektronik, Computer enthält.&#10;&#10;KI-generierte Inhalte können fehlerhaft sein.">
            <a:extLst>
              <a:ext uri="{FF2B5EF4-FFF2-40B4-BE49-F238E27FC236}">
                <a16:creationId xmlns:a16="http://schemas.microsoft.com/office/drawing/2014/main" id="{D475EE46-D47B-6A64-D47E-6520B7542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4" t="8771" r="29775" b="15958"/>
          <a:stretch>
            <a:fillRect/>
          </a:stretch>
        </p:blipFill>
        <p:spPr>
          <a:xfrm>
            <a:off x="577217" y="-1"/>
            <a:ext cx="5131944" cy="6858001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150BA1-A4B8-8DB5-0523-3CBB9D236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E918B-30EB-F3FA-4DEA-16B08E2C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BAB48C-EB44-890B-0AEC-56959ABE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DCD4D41-7627-8D06-C3BB-6E575F241AE4}"/>
              </a:ext>
            </a:extLst>
          </p:cNvPr>
          <p:cNvSpPr txBox="1"/>
          <p:nvPr/>
        </p:nvSpPr>
        <p:spPr>
          <a:xfrm>
            <a:off x="6349540" y="1380713"/>
            <a:ext cx="271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Kennzeichen VHM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EBB6B04-70EA-01CE-0283-7F8A3D00E878}"/>
              </a:ext>
            </a:extLst>
          </p:cNvPr>
          <p:cNvSpPr txBox="1"/>
          <p:nvPr/>
        </p:nvSpPr>
        <p:spPr>
          <a:xfrm>
            <a:off x="6349540" y="3194333"/>
            <a:ext cx="355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dirty="0" err="1">
                <a:solidFill>
                  <a:srgbClr val="002851"/>
                </a:solidFill>
              </a:rPr>
              <a:t>vc</a:t>
            </a:r>
            <a:r>
              <a:rPr lang="de-DE" dirty="0">
                <a:solidFill>
                  <a:srgbClr val="002851"/>
                </a:solidFill>
              </a:rPr>
              <a:t>-Bereiche nach Materialgruppe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CCEA18D-48C9-705B-15FB-FACF34314444}"/>
              </a:ext>
            </a:extLst>
          </p:cNvPr>
          <p:cNvSpPr txBox="1"/>
          <p:nvPr/>
        </p:nvSpPr>
        <p:spPr>
          <a:xfrm>
            <a:off x="6349540" y="2589793"/>
            <a:ext cx="391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2851"/>
                </a:solidFill>
              </a:rPr>
              <a:t>Besonderheiten fett markiert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D584139-A015-D5B7-7789-16EB4876A62D}"/>
              </a:ext>
            </a:extLst>
          </p:cNvPr>
          <p:cNvSpPr txBox="1"/>
          <p:nvPr/>
        </p:nvSpPr>
        <p:spPr>
          <a:xfrm>
            <a:off x="6349540" y="4403413"/>
            <a:ext cx="488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2851"/>
                </a:solidFill>
              </a:rPr>
              <a:t>starker / schwacher Schaft auf einer Seite</a:t>
            </a: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srgbClr val="00285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DA675CF-EDF8-3857-BB08-C6F77659A51E}"/>
              </a:ext>
            </a:extLst>
          </p:cNvPr>
          <p:cNvSpPr txBox="1"/>
          <p:nvPr/>
        </p:nvSpPr>
        <p:spPr>
          <a:xfrm>
            <a:off x="6349540" y="3798873"/>
            <a:ext cx="496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2851"/>
                </a:solidFill>
              </a:rPr>
              <a:t>Nuten-/Polygonzahl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0DCD174-167C-587C-CE8A-C1951BBDF9AA}"/>
              </a:ext>
            </a:extLst>
          </p:cNvPr>
          <p:cNvSpPr txBox="1"/>
          <p:nvPr/>
        </p:nvSpPr>
        <p:spPr>
          <a:xfrm>
            <a:off x="6349540" y="1985253"/>
            <a:ext cx="193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Hinweis h6/h9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B3506F2-E44B-3E2C-86AC-5E66DF85B331}"/>
              </a:ext>
            </a:extLst>
          </p:cNvPr>
          <p:cNvSpPr txBox="1"/>
          <p:nvPr/>
        </p:nvSpPr>
        <p:spPr>
          <a:xfrm>
            <a:off x="6349540" y="5612493"/>
            <a:ext cx="256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Hinweise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2EA3F16-6ACF-0793-61CB-9939C134C4B2}"/>
              </a:ext>
            </a:extLst>
          </p:cNvPr>
          <p:cNvSpPr txBox="1"/>
          <p:nvPr/>
        </p:nvSpPr>
        <p:spPr>
          <a:xfrm>
            <a:off x="6349540" y="5007953"/>
            <a:ext cx="343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Markierung Neuheiten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7AEC57BD-EC75-CA6C-BCBA-2E08DACB0DDB}"/>
              </a:ext>
            </a:extLst>
          </p:cNvPr>
          <p:cNvCxnSpPr>
            <a:cxnSpLocks/>
          </p:cNvCxnSpPr>
          <p:nvPr/>
        </p:nvCxnSpPr>
        <p:spPr>
          <a:xfrm flipH="1">
            <a:off x="4639377" y="1750045"/>
            <a:ext cx="1710163" cy="604540"/>
          </a:xfrm>
          <a:prstGeom prst="line">
            <a:avLst/>
          </a:prstGeom>
          <a:ln w="19050">
            <a:solidFill>
              <a:srgbClr val="00922E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18D5916-B65B-7068-52A3-7AB85C2DAEEB}"/>
              </a:ext>
            </a:extLst>
          </p:cNvPr>
          <p:cNvCxnSpPr>
            <a:cxnSpLocks/>
          </p:cNvCxnSpPr>
          <p:nvPr/>
        </p:nvCxnSpPr>
        <p:spPr>
          <a:xfrm flipH="1">
            <a:off x="3143189" y="2322352"/>
            <a:ext cx="3206351" cy="1185943"/>
          </a:xfrm>
          <a:prstGeom prst="line">
            <a:avLst/>
          </a:prstGeom>
          <a:ln w="19050">
            <a:solidFill>
              <a:srgbClr val="00922E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D8BE5F5-10E8-3F31-E708-1B967E9C08B9}"/>
              </a:ext>
            </a:extLst>
          </p:cNvPr>
          <p:cNvCxnSpPr>
            <a:cxnSpLocks/>
          </p:cNvCxnSpPr>
          <p:nvPr/>
        </p:nvCxnSpPr>
        <p:spPr>
          <a:xfrm flipH="1">
            <a:off x="4976261" y="2959125"/>
            <a:ext cx="1373279" cy="87424"/>
          </a:xfrm>
          <a:prstGeom prst="line">
            <a:avLst/>
          </a:prstGeom>
          <a:ln w="19050">
            <a:solidFill>
              <a:srgbClr val="00922E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D0F8AEF2-FF12-C52E-1363-B831D1F171FF}"/>
              </a:ext>
            </a:extLst>
          </p:cNvPr>
          <p:cNvCxnSpPr>
            <a:cxnSpLocks/>
          </p:cNvCxnSpPr>
          <p:nvPr/>
        </p:nvCxnSpPr>
        <p:spPr>
          <a:xfrm flipH="1">
            <a:off x="4976261" y="3563665"/>
            <a:ext cx="1373279" cy="102015"/>
          </a:xfrm>
          <a:prstGeom prst="line">
            <a:avLst/>
          </a:prstGeom>
          <a:ln w="19050">
            <a:solidFill>
              <a:srgbClr val="00922E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D95D941-AC07-C1DF-8394-3227BC22D7D0}"/>
              </a:ext>
            </a:extLst>
          </p:cNvPr>
          <p:cNvCxnSpPr>
            <a:cxnSpLocks/>
          </p:cNvCxnSpPr>
          <p:nvPr/>
        </p:nvCxnSpPr>
        <p:spPr>
          <a:xfrm flipH="1">
            <a:off x="4976261" y="4740512"/>
            <a:ext cx="1373279" cy="163141"/>
          </a:xfrm>
          <a:prstGeom prst="line">
            <a:avLst/>
          </a:prstGeom>
          <a:ln w="19050">
            <a:solidFill>
              <a:srgbClr val="00922E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877875D8-3A0C-BDFA-202B-8578DC01F874}"/>
              </a:ext>
            </a:extLst>
          </p:cNvPr>
          <p:cNvCxnSpPr>
            <a:cxnSpLocks/>
          </p:cNvCxnSpPr>
          <p:nvPr/>
        </p:nvCxnSpPr>
        <p:spPr>
          <a:xfrm flipH="1">
            <a:off x="3359217" y="4126347"/>
            <a:ext cx="2990323" cy="335018"/>
          </a:xfrm>
          <a:prstGeom prst="line">
            <a:avLst/>
          </a:prstGeom>
          <a:ln w="19050">
            <a:solidFill>
              <a:srgbClr val="00922E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7030D1FA-D434-FA94-C4FD-CC529A94226B}"/>
              </a:ext>
            </a:extLst>
          </p:cNvPr>
          <p:cNvCxnSpPr>
            <a:cxnSpLocks/>
          </p:cNvCxnSpPr>
          <p:nvPr/>
        </p:nvCxnSpPr>
        <p:spPr>
          <a:xfrm flipH="1" flipV="1">
            <a:off x="4800459" y="5073851"/>
            <a:ext cx="1549081" cy="303434"/>
          </a:xfrm>
          <a:prstGeom prst="line">
            <a:avLst/>
          </a:prstGeom>
          <a:ln w="19050">
            <a:solidFill>
              <a:srgbClr val="00922E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C04B3F87-34AA-34D3-93F2-A337A09C0275}"/>
              </a:ext>
            </a:extLst>
          </p:cNvPr>
          <p:cNvCxnSpPr>
            <a:cxnSpLocks/>
          </p:cNvCxnSpPr>
          <p:nvPr/>
        </p:nvCxnSpPr>
        <p:spPr>
          <a:xfrm flipH="1">
            <a:off x="4109987" y="5981825"/>
            <a:ext cx="3080085" cy="0"/>
          </a:xfrm>
          <a:prstGeom prst="line">
            <a:avLst/>
          </a:prstGeom>
          <a:ln w="19050">
            <a:solidFill>
              <a:srgbClr val="00922E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54CF649F-E1C3-FBAD-F01F-F4E963C0DE5B}"/>
              </a:ext>
            </a:extLst>
          </p:cNvPr>
          <p:cNvCxnSpPr>
            <a:cxnSpLocks/>
          </p:cNvCxnSpPr>
          <p:nvPr/>
        </p:nvCxnSpPr>
        <p:spPr>
          <a:xfrm>
            <a:off x="6349540" y="1750045"/>
            <a:ext cx="840532" cy="0"/>
          </a:xfrm>
          <a:prstGeom prst="line">
            <a:avLst/>
          </a:prstGeom>
          <a:ln w="19050">
            <a:solidFill>
              <a:srgbClr val="00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4CA289D-30FA-D984-82D1-B08902E92818}"/>
              </a:ext>
            </a:extLst>
          </p:cNvPr>
          <p:cNvCxnSpPr>
            <a:cxnSpLocks/>
          </p:cNvCxnSpPr>
          <p:nvPr/>
        </p:nvCxnSpPr>
        <p:spPr>
          <a:xfrm>
            <a:off x="6349540" y="2322352"/>
            <a:ext cx="840532" cy="0"/>
          </a:xfrm>
          <a:prstGeom prst="line">
            <a:avLst/>
          </a:prstGeom>
          <a:ln w="19050">
            <a:solidFill>
              <a:srgbClr val="00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D479416-75D9-0350-5EE4-38BAEBF8F731}"/>
              </a:ext>
            </a:extLst>
          </p:cNvPr>
          <p:cNvCxnSpPr>
            <a:cxnSpLocks/>
          </p:cNvCxnSpPr>
          <p:nvPr/>
        </p:nvCxnSpPr>
        <p:spPr>
          <a:xfrm>
            <a:off x="6349540" y="2959125"/>
            <a:ext cx="840532" cy="0"/>
          </a:xfrm>
          <a:prstGeom prst="line">
            <a:avLst/>
          </a:prstGeom>
          <a:ln w="19050">
            <a:solidFill>
              <a:srgbClr val="00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79B7B762-4FCA-F6A5-0099-C790FC7CBB23}"/>
              </a:ext>
            </a:extLst>
          </p:cNvPr>
          <p:cNvCxnSpPr>
            <a:cxnSpLocks/>
          </p:cNvCxnSpPr>
          <p:nvPr/>
        </p:nvCxnSpPr>
        <p:spPr>
          <a:xfrm>
            <a:off x="6349540" y="3560308"/>
            <a:ext cx="840532" cy="0"/>
          </a:xfrm>
          <a:prstGeom prst="line">
            <a:avLst/>
          </a:prstGeom>
          <a:ln w="19050">
            <a:solidFill>
              <a:srgbClr val="00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609145CB-4889-2D43-77F6-03E86CA703A4}"/>
              </a:ext>
            </a:extLst>
          </p:cNvPr>
          <p:cNvCxnSpPr>
            <a:cxnSpLocks/>
          </p:cNvCxnSpPr>
          <p:nvPr/>
        </p:nvCxnSpPr>
        <p:spPr>
          <a:xfrm>
            <a:off x="6349540" y="4126347"/>
            <a:ext cx="840532" cy="0"/>
          </a:xfrm>
          <a:prstGeom prst="line">
            <a:avLst/>
          </a:prstGeom>
          <a:ln w="19050">
            <a:solidFill>
              <a:srgbClr val="00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EA371B30-8BB6-2012-157E-EEFFB6D16428}"/>
              </a:ext>
            </a:extLst>
          </p:cNvPr>
          <p:cNvCxnSpPr>
            <a:cxnSpLocks/>
          </p:cNvCxnSpPr>
          <p:nvPr/>
        </p:nvCxnSpPr>
        <p:spPr>
          <a:xfrm>
            <a:off x="6349540" y="4740512"/>
            <a:ext cx="840532" cy="0"/>
          </a:xfrm>
          <a:prstGeom prst="line">
            <a:avLst/>
          </a:prstGeom>
          <a:ln w="19050">
            <a:solidFill>
              <a:srgbClr val="00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95583C6-D0DC-9FDE-7A50-EF73F1A5375F}"/>
              </a:ext>
            </a:extLst>
          </p:cNvPr>
          <p:cNvCxnSpPr>
            <a:cxnSpLocks/>
          </p:cNvCxnSpPr>
          <p:nvPr/>
        </p:nvCxnSpPr>
        <p:spPr>
          <a:xfrm>
            <a:off x="6349540" y="5377285"/>
            <a:ext cx="840532" cy="0"/>
          </a:xfrm>
          <a:prstGeom prst="line">
            <a:avLst/>
          </a:prstGeom>
          <a:ln w="19050">
            <a:solidFill>
              <a:srgbClr val="00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48898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E5FBA-366F-2850-0F1C-E3C11FE8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4D912A-6924-48B1-C42F-E9EFFA19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536E94-AF39-ED03-BA0E-8AEFB606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4EE70C-48ED-16E2-7633-6501C132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E0EFA429-CF16-8091-5700-C70B91B07C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 dirty="0"/>
              <a:t>Neuheiten</a:t>
            </a:r>
          </a:p>
          <a:p>
            <a:r>
              <a:rPr lang="de-DE" noProof="0" dirty="0"/>
              <a:t>Gewindeformen</a:t>
            </a:r>
          </a:p>
        </p:txBody>
      </p:sp>
    </p:spTree>
    <p:extLst>
      <p:ext uri="{BB962C8B-B14F-4D97-AF65-F5344CB8AC3E}">
        <p14:creationId xmlns:p14="http://schemas.microsoft.com/office/powerpoint/2010/main" val="898477357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5144E8-48E0-5F0A-F5E6-0C4B5CA04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C1A35E-CB08-28F7-2E40-BE5D4F7474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 err="1"/>
              <a:t>Anschnittform</a:t>
            </a:r>
            <a:r>
              <a:rPr lang="de-DE" noProof="0" dirty="0"/>
              <a:t>: C / 2-3</a:t>
            </a:r>
          </a:p>
          <a:p>
            <a:r>
              <a:rPr lang="de-DE" noProof="0" dirty="0"/>
              <a:t>Gewindetoleranzen: 6HX / 6GX</a:t>
            </a:r>
          </a:p>
          <a:p>
            <a:r>
              <a:rPr lang="de-DE" noProof="0" dirty="0"/>
              <a:t>erhöhte Polygonzahl</a:t>
            </a:r>
          </a:p>
          <a:p>
            <a:r>
              <a:rPr lang="de-DE" noProof="0" dirty="0"/>
              <a:t>Abmessungen</a:t>
            </a:r>
          </a:p>
          <a:p>
            <a:pPr lvl="1"/>
            <a:r>
              <a:rPr lang="de-DE" noProof="0" dirty="0"/>
              <a:t>M3-M20 6HX</a:t>
            </a:r>
          </a:p>
          <a:p>
            <a:pPr lvl="1"/>
            <a:r>
              <a:rPr lang="de-DE" noProof="0" dirty="0"/>
              <a:t>M3-M20 6GX</a:t>
            </a:r>
          </a:p>
          <a:p>
            <a:pPr lvl="1"/>
            <a:r>
              <a:rPr lang="de-DE" noProof="0" dirty="0"/>
              <a:t>MF8-MF20 6HX</a:t>
            </a:r>
          </a:p>
          <a:p>
            <a:pPr lvl="1"/>
            <a:r>
              <a:rPr lang="de-DE" noProof="0" dirty="0"/>
              <a:t>MF8-MF20 6GX</a:t>
            </a:r>
          </a:p>
          <a:p>
            <a:r>
              <a:rPr lang="de-DE" noProof="0" dirty="0"/>
              <a:t>Katalogseiten</a:t>
            </a:r>
          </a:p>
          <a:p>
            <a:pPr lvl="1"/>
            <a:r>
              <a:rPr lang="de-DE" noProof="0" dirty="0"/>
              <a:t>M: 48/49</a:t>
            </a:r>
          </a:p>
          <a:p>
            <a:pPr lvl="1"/>
            <a:r>
              <a:rPr lang="de-DE" noProof="0" dirty="0"/>
              <a:t>MF: 101</a:t>
            </a:r>
          </a:p>
          <a:p>
            <a:endParaRPr lang="de-DE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7D4E083-141C-AB92-7F49-0FBACA6C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640B-DD51-4625-88D4-E77A5CD8624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FB929-B3E2-FB1D-1C71-320B13D13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546D165-B95F-BA7A-1E1A-FFD331326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FAE5713-C8F1-9F96-AB19-CB6F13696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DURAMAX </a:t>
            </a:r>
            <a:r>
              <a:rPr lang="de-DE" noProof="0" dirty="0">
                <a:solidFill>
                  <a:srgbClr val="00922E"/>
                </a:solidFill>
              </a:rPr>
              <a:t>HZP</a:t>
            </a:r>
            <a:r>
              <a:rPr lang="de-DE" noProof="0" dirty="0"/>
              <a:t> KA </a:t>
            </a:r>
            <a:r>
              <a:rPr lang="de-DE" noProof="0" dirty="0">
                <a:solidFill>
                  <a:srgbClr val="00922E"/>
                </a:solidFill>
              </a:rPr>
              <a:t>BX</a:t>
            </a:r>
          </a:p>
        </p:txBody>
      </p:sp>
      <p:pic>
        <p:nvPicPr>
          <p:cNvPr id="13" name="Grafik 12" descr="Ein Bild, das Zylinder, Rakete, Im Haus enthält.&#10;&#10;KI-generierte Inhalte können fehlerhaft sein.">
            <a:extLst>
              <a:ext uri="{FF2B5EF4-FFF2-40B4-BE49-F238E27FC236}">
                <a16:creationId xmlns:a16="http://schemas.microsoft.com/office/drawing/2014/main" id="{FAFB91B4-D388-CC17-D2DC-7883BC13A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999" y="1727827"/>
            <a:ext cx="1080000" cy="4798763"/>
          </a:xfrm>
          <a:prstGeom prst="rect">
            <a:avLst/>
          </a:prstGeom>
          <a:effectLst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0443D0C-955E-9294-76B3-40E31E124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86D242F-A6E5-932D-5DA6-890BD8E320E2}"/>
              </a:ext>
            </a:extLst>
          </p:cNvPr>
          <p:cNvSpPr txBox="1"/>
          <p:nvPr/>
        </p:nvSpPr>
        <p:spPr>
          <a:xfrm>
            <a:off x="9705145" y="1060591"/>
            <a:ext cx="2059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Geometrie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prstClr val="white"/>
                </a:solidFill>
                <a:latin typeface="Arial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Schicht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D833813-4245-03A0-4575-41FB74389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Besonderheit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656A0DB-74B9-C061-C083-B2301E4DBA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HZP-Geometrie</a:t>
            </a:r>
          </a:p>
          <a:p>
            <a:pPr lvl="1"/>
            <a:r>
              <a:rPr lang="de-DE" noProof="0" dirty="0"/>
              <a:t>hochfeste Stähle</a:t>
            </a:r>
          </a:p>
          <a:p>
            <a:pPr lvl="1"/>
            <a:r>
              <a:rPr lang="de-DE" noProof="0" dirty="0"/>
              <a:t>von 1.000 bis 1.400 N/mm</a:t>
            </a:r>
            <a:r>
              <a:rPr lang="de-DE" baseline="30000" noProof="0" dirty="0"/>
              <a:t>2</a:t>
            </a:r>
          </a:p>
          <a:p>
            <a:endParaRPr lang="de-DE" noProof="0" dirty="0"/>
          </a:p>
          <a:p>
            <a:r>
              <a:rPr lang="de-DE" noProof="0" dirty="0"/>
              <a:t>BX</a:t>
            </a:r>
          </a:p>
          <a:p>
            <a:pPr lvl="1"/>
            <a:r>
              <a:rPr lang="de-DE" noProof="0" dirty="0"/>
              <a:t>Hochleistungsschicht</a:t>
            </a:r>
          </a:p>
          <a:p>
            <a:pPr lvl="1"/>
            <a:r>
              <a:rPr lang="de-DE" noProof="0" dirty="0"/>
              <a:t>entwickelt für hochfeste</a:t>
            </a:r>
            <a:br>
              <a:rPr lang="de-DE" noProof="0" dirty="0"/>
            </a:br>
            <a:r>
              <a:rPr lang="de-DE" noProof="0" dirty="0"/>
              <a:t>Stähle bis 1.400 N/mm</a:t>
            </a:r>
            <a:r>
              <a:rPr lang="de-DE" baseline="30000" noProof="0" dirty="0"/>
              <a:t>2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90887602"/>
      </p:ext>
    </p:extLst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9043A-984D-3BAD-D18B-7CE26232D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0F46BEE-5DAA-8503-EAE1-14DBE5B75056}"/>
              </a:ext>
            </a:extLst>
          </p:cNvPr>
          <p:cNvSpPr/>
          <p:nvPr/>
        </p:nvSpPr>
        <p:spPr>
          <a:xfrm>
            <a:off x="959667" y="1417319"/>
            <a:ext cx="10394133" cy="48465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ADBEE2A-5D57-4AFA-B50D-344FB3D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DURAMAX Performance Index</a:t>
            </a:r>
            <a:endParaRPr lang="en-AU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FAB7CB6-5A0F-0CCE-3ACF-98AFC7E1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1640B-DD51-4625-88D4-E77A5CD8624B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27.03.2026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CD287CD-44A1-5BDE-B09A-C77B8A96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BASS GmbH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19CB210-74CB-792F-11C4-E7098E77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07170-B3FA-4597-A770-FF726E241D13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0AE8480-6754-FED0-B762-2E790E0EAFE6}"/>
              </a:ext>
            </a:extLst>
          </p:cNvPr>
          <p:cNvGrpSpPr/>
          <p:nvPr/>
        </p:nvGrpSpPr>
        <p:grpSpPr>
          <a:xfrm>
            <a:off x="1686360" y="4150023"/>
            <a:ext cx="1084108" cy="1692000"/>
            <a:chOff x="1686360" y="3852210"/>
            <a:chExt cx="1084108" cy="1692000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50630588-9D86-1E5D-276B-DF6B8C8EF69B}"/>
                </a:ext>
              </a:extLst>
            </p:cNvPr>
            <p:cNvSpPr/>
            <p:nvPr/>
          </p:nvSpPr>
          <p:spPr>
            <a:xfrm>
              <a:off x="1686360" y="3852210"/>
              <a:ext cx="973488" cy="1692000"/>
            </a:xfrm>
            <a:prstGeom prst="rect">
              <a:avLst/>
            </a:prstGeom>
            <a:solidFill>
              <a:srgbClr val="0092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5D801F1-75F2-B7E3-9794-D881561D26FD}"/>
                </a:ext>
              </a:extLst>
            </p:cNvPr>
            <p:cNvSpPr/>
            <p:nvPr/>
          </p:nvSpPr>
          <p:spPr>
            <a:xfrm>
              <a:off x="2659848" y="3852210"/>
              <a:ext cx="110620" cy="1692000"/>
            </a:xfrm>
            <a:prstGeom prst="rect">
              <a:avLst/>
            </a:prstGeom>
            <a:solidFill>
              <a:srgbClr val="0060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E28963C0-F78C-70DA-12B2-EBDF38FF79E8}"/>
              </a:ext>
            </a:extLst>
          </p:cNvPr>
          <p:cNvGrpSpPr/>
          <p:nvPr/>
        </p:nvGrpSpPr>
        <p:grpSpPr>
          <a:xfrm>
            <a:off x="3279812" y="3754023"/>
            <a:ext cx="1084108" cy="2088000"/>
            <a:chOff x="3279812" y="3440726"/>
            <a:chExt cx="1084108" cy="2088000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E380440-0381-D4BB-C939-EBC7F434CE37}"/>
                </a:ext>
              </a:extLst>
            </p:cNvPr>
            <p:cNvSpPr/>
            <p:nvPr/>
          </p:nvSpPr>
          <p:spPr>
            <a:xfrm>
              <a:off x="3279812" y="3440726"/>
              <a:ext cx="973488" cy="2088000"/>
            </a:xfrm>
            <a:prstGeom prst="rect">
              <a:avLst/>
            </a:prstGeom>
            <a:solidFill>
              <a:srgbClr val="0092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2E0E500B-B214-61F4-BD6F-4501C9555120}"/>
                </a:ext>
              </a:extLst>
            </p:cNvPr>
            <p:cNvSpPr/>
            <p:nvPr/>
          </p:nvSpPr>
          <p:spPr>
            <a:xfrm>
              <a:off x="4253300" y="3440726"/>
              <a:ext cx="110620" cy="2088000"/>
            </a:xfrm>
            <a:prstGeom prst="rect">
              <a:avLst/>
            </a:prstGeom>
            <a:solidFill>
              <a:srgbClr val="0060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0C2365CA-FAD2-AA91-B8F3-EB5607D1E506}"/>
              </a:ext>
            </a:extLst>
          </p:cNvPr>
          <p:cNvGrpSpPr/>
          <p:nvPr/>
        </p:nvGrpSpPr>
        <p:grpSpPr>
          <a:xfrm>
            <a:off x="4873264" y="3106023"/>
            <a:ext cx="1066644" cy="2736000"/>
            <a:chOff x="4873264" y="2792414"/>
            <a:chExt cx="1066644" cy="2736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6C7B2D2-2061-5447-70DD-AA699EBB8F08}"/>
                </a:ext>
              </a:extLst>
            </p:cNvPr>
            <p:cNvSpPr/>
            <p:nvPr/>
          </p:nvSpPr>
          <p:spPr>
            <a:xfrm>
              <a:off x="4873264" y="2792414"/>
              <a:ext cx="973488" cy="2736000"/>
            </a:xfrm>
            <a:prstGeom prst="rect">
              <a:avLst/>
            </a:prstGeom>
            <a:solidFill>
              <a:srgbClr val="0092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1A324F8B-136E-2B3C-0BF8-25206BA246AC}"/>
                </a:ext>
              </a:extLst>
            </p:cNvPr>
            <p:cNvSpPr/>
            <p:nvPr/>
          </p:nvSpPr>
          <p:spPr>
            <a:xfrm>
              <a:off x="5829288" y="2792414"/>
              <a:ext cx="110620" cy="2736000"/>
            </a:xfrm>
            <a:prstGeom prst="rect">
              <a:avLst/>
            </a:prstGeom>
            <a:solidFill>
              <a:srgbClr val="0060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6655E787-AEFB-A15C-797E-3BE454EAA72B}"/>
              </a:ext>
            </a:extLst>
          </p:cNvPr>
          <p:cNvSpPr/>
          <p:nvPr/>
        </p:nvSpPr>
        <p:spPr>
          <a:xfrm>
            <a:off x="6466716" y="3100334"/>
            <a:ext cx="973488" cy="2736000"/>
          </a:xfrm>
          <a:prstGeom prst="rect">
            <a:avLst/>
          </a:prstGeom>
          <a:solidFill>
            <a:srgbClr val="0092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777C312-52D1-F4A2-727A-D92D61A4675C}"/>
              </a:ext>
            </a:extLst>
          </p:cNvPr>
          <p:cNvSpPr/>
          <p:nvPr/>
        </p:nvSpPr>
        <p:spPr>
          <a:xfrm>
            <a:off x="7440204" y="3100334"/>
            <a:ext cx="110620" cy="2736000"/>
          </a:xfrm>
          <a:prstGeom prst="rect">
            <a:avLst/>
          </a:prstGeom>
          <a:solidFill>
            <a:srgbClr val="0060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prstClr val="white"/>
              </a:solidFill>
              <a:latin typeface="Arial" panose="020B0604020202020204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7A2B5859-D383-0C3A-BDDB-57A697B60290}"/>
              </a:ext>
            </a:extLst>
          </p:cNvPr>
          <p:cNvGrpSpPr/>
          <p:nvPr/>
        </p:nvGrpSpPr>
        <p:grpSpPr>
          <a:xfrm>
            <a:off x="8060168" y="2638023"/>
            <a:ext cx="1084108" cy="3204000"/>
            <a:chOff x="8060168" y="2358423"/>
            <a:chExt cx="1084108" cy="3204000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A59DD4AA-2ABA-6657-4425-EEE75E19950D}"/>
                </a:ext>
              </a:extLst>
            </p:cNvPr>
            <p:cNvSpPr/>
            <p:nvPr/>
          </p:nvSpPr>
          <p:spPr>
            <a:xfrm>
              <a:off x="8060168" y="2358423"/>
              <a:ext cx="973488" cy="3204000"/>
            </a:xfrm>
            <a:prstGeom prst="rect">
              <a:avLst/>
            </a:prstGeom>
            <a:solidFill>
              <a:srgbClr val="0092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627E8906-6012-4E55-CFD8-18A29A5A2597}"/>
                </a:ext>
              </a:extLst>
            </p:cNvPr>
            <p:cNvSpPr/>
            <p:nvPr/>
          </p:nvSpPr>
          <p:spPr>
            <a:xfrm>
              <a:off x="9033656" y="2358423"/>
              <a:ext cx="110620" cy="3204000"/>
            </a:xfrm>
            <a:prstGeom prst="rect">
              <a:avLst/>
            </a:prstGeom>
            <a:solidFill>
              <a:srgbClr val="0060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AB325F6D-9D80-E382-6362-E3074F5A94A7}"/>
              </a:ext>
            </a:extLst>
          </p:cNvPr>
          <p:cNvGrpSpPr/>
          <p:nvPr/>
        </p:nvGrpSpPr>
        <p:grpSpPr>
          <a:xfrm>
            <a:off x="9653618" y="2062023"/>
            <a:ext cx="1084108" cy="3780000"/>
            <a:chOff x="9653618" y="1808703"/>
            <a:chExt cx="1084108" cy="378000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D13133C2-E218-5F8C-C441-3EA753B43F8F}"/>
                </a:ext>
              </a:extLst>
            </p:cNvPr>
            <p:cNvSpPr/>
            <p:nvPr/>
          </p:nvSpPr>
          <p:spPr>
            <a:xfrm>
              <a:off x="9653618" y="1808703"/>
              <a:ext cx="973488" cy="3780000"/>
            </a:xfrm>
            <a:prstGeom prst="rect">
              <a:avLst/>
            </a:prstGeom>
            <a:solidFill>
              <a:srgbClr val="0092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5418306D-39B2-913B-CE73-4F10D8D8B9D0}"/>
                </a:ext>
              </a:extLst>
            </p:cNvPr>
            <p:cNvSpPr/>
            <p:nvPr/>
          </p:nvSpPr>
          <p:spPr>
            <a:xfrm>
              <a:off x="10627106" y="1808703"/>
              <a:ext cx="110620" cy="3780000"/>
            </a:xfrm>
            <a:prstGeom prst="rect">
              <a:avLst/>
            </a:prstGeom>
            <a:solidFill>
              <a:srgbClr val="0060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BDE4325-B8E7-A8C5-9747-8ECAA0645B7C}"/>
              </a:ext>
            </a:extLst>
          </p:cNvPr>
          <p:cNvCxnSpPr>
            <a:cxnSpLocks/>
          </p:cNvCxnSpPr>
          <p:nvPr/>
        </p:nvCxnSpPr>
        <p:spPr>
          <a:xfrm>
            <a:off x="1428984" y="5862199"/>
            <a:ext cx="945549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70274951-1667-4022-1FF4-81CD6F893B3B}"/>
              </a:ext>
            </a:extLst>
          </p:cNvPr>
          <p:cNvSpPr txBox="1"/>
          <p:nvPr/>
        </p:nvSpPr>
        <p:spPr>
          <a:xfrm>
            <a:off x="1686360" y="5008352"/>
            <a:ext cx="973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de-DE" sz="2400" dirty="0">
                <a:solidFill>
                  <a:schemeClr val="bg1"/>
                </a:solidFill>
              </a:rPr>
              <a:t>TIN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9FDE86C-342C-67FD-4DA0-7ACBCADBFE89}"/>
              </a:ext>
            </a:extLst>
          </p:cNvPr>
          <p:cNvSpPr txBox="1"/>
          <p:nvPr/>
        </p:nvSpPr>
        <p:spPr>
          <a:xfrm>
            <a:off x="3279810" y="5008352"/>
            <a:ext cx="973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H</a:t>
            </a:r>
          </a:p>
          <a:p>
            <a:pPr algn="ctr"/>
            <a:r>
              <a:rPr lang="de-DE" sz="2400" dirty="0">
                <a:solidFill>
                  <a:schemeClr val="bg1"/>
                </a:solidFill>
              </a:rPr>
              <a:t>TIN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820D703-516C-F1AF-DF5F-6325A49574D7}"/>
              </a:ext>
            </a:extLst>
          </p:cNvPr>
          <p:cNvSpPr txBox="1"/>
          <p:nvPr/>
        </p:nvSpPr>
        <p:spPr>
          <a:xfrm>
            <a:off x="4890728" y="5008352"/>
            <a:ext cx="973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H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</a:rPr>
              <a:t>BT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EEE9E32-2C52-1702-158C-A527F92FA4EF}"/>
              </a:ext>
            </a:extLst>
          </p:cNvPr>
          <p:cNvSpPr txBox="1"/>
          <p:nvPr/>
        </p:nvSpPr>
        <p:spPr>
          <a:xfrm>
            <a:off x="6484178" y="5008352"/>
            <a:ext cx="973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GAL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</a:rPr>
              <a:t>BT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F59AFB5-A8AD-201C-AC47-F2645F853140}"/>
              </a:ext>
            </a:extLst>
          </p:cNvPr>
          <p:cNvSpPr txBox="1"/>
          <p:nvPr/>
        </p:nvSpPr>
        <p:spPr>
          <a:xfrm>
            <a:off x="8067712" y="5008352"/>
            <a:ext cx="973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H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</a:rPr>
              <a:t>BX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46B26AE9-4FFE-3F58-D820-11A2C4EF43B5}"/>
              </a:ext>
            </a:extLst>
          </p:cNvPr>
          <p:cNvSpPr txBox="1"/>
          <p:nvPr/>
        </p:nvSpPr>
        <p:spPr>
          <a:xfrm>
            <a:off x="9661162" y="5008352"/>
            <a:ext cx="973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HZP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</a:rPr>
              <a:t>BX</a:t>
            </a:r>
          </a:p>
        </p:txBody>
      </p:sp>
    </p:spTree>
    <p:extLst>
      <p:ext uri="{BB962C8B-B14F-4D97-AF65-F5344CB8AC3E}">
        <p14:creationId xmlns:p14="http://schemas.microsoft.com/office/powerpoint/2010/main" val="3764774297"/>
      </p:ext>
    </p:extLst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Zylinder, Im Haus enthält.&#10;&#10;KI-generierte Inhalte können fehlerhaft sein.">
            <a:extLst>
              <a:ext uri="{FF2B5EF4-FFF2-40B4-BE49-F238E27FC236}">
                <a16:creationId xmlns:a16="http://schemas.microsoft.com/office/drawing/2014/main" id="{2E4A7727-1C45-E281-9A4A-96A0501D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609" y="1722638"/>
            <a:ext cx="1080000" cy="4798764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C5C218B-74B3-4585-6D1E-C635A99BD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0D04C7-54AD-AD6C-8D9D-59D3F278F5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 err="1"/>
              <a:t>Anschnittform</a:t>
            </a:r>
            <a:r>
              <a:rPr lang="de-DE" noProof="0" dirty="0"/>
              <a:t>: C / 2-3</a:t>
            </a:r>
          </a:p>
          <a:p>
            <a:r>
              <a:rPr lang="de-DE" noProof="0" dirty="0"/>
              <a:t>Gewindetoleranzen: 6HX / 6GX </a:t>
            </a:r>
          </a:p>
          <a:p>
            <a:r>
              <a:rPr lang="de-DE" noProof="0" dirty="0"/>
              <a:t>Abmessungen:</a:t>
            </a:r>
          </a:p>
          <a:p>
            <a:pPr lvl="1"/>
            <a:r>
              <a:rPr lang="de-DE" noProof="0" dirty="0"/>
              <a:t>M3-M24 6HX</a:t>
            </a:r>
          </a:p>
          <a:p>
            <a:pPr lvl="1"/>
            <a:r>
              <a:rPr lang="de-DE" noProof="0" dirty="0"/>
              <a:t>M3-M16 6GX</a:t>
            </a:r>
          </a:p>
          <a:p>
            <a:pPr lvl="1"/>
            <a:r>
              <a:rPr lang="de-DE" noProof="0" dirty="0"/>
              <a:t>MF8-MF24 6HX</a:t>
            </a:r>
          </a:p>
          <a:p>
            <a:r>
              <a:rPr lang="de-DE" noProof="0" dirty="0"/>
              <a:t>Katalogseiten</a:t>
            </a:r>
          </a:p>
          <a:p>
            <a:pPr lvl="1"/>
            <a:r>
              <a:rPr lang="de-DE" noProof="0" dirty="0"/>
              <a:t>M: 45</a:t>
            </a:r>
          </a:p>
          <a:p>
            <a:pPr lvl="1"/>
            <a:r>
              <a:rPr lang="de-DE" noProof="0" dirty="0"/>
              <a:t>MF: 100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5BE2A00A-0208-FA4F-27A1-0214E3FB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640B-DD51-4625-88D4-E77A5CD8624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4BAD72F-18A2-FCF5-11C3-159202F55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4750817-FF83-F39E-8B14-38560501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93C0261-D861-8371-FFD2-37696D9EF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DURAMAX H</a:t>
            </a:r>
            <a:r>
              <a:rPr lang="de-DE" noProof="0" dirty="0">
                <a:solidFill>
                  <a:srgbClr val="00922E"/>
                </a:solidFill>
              </a:rPr>
              <a:t> BX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C2EB3BC-6F19-4EDE-A42B-E5EA2E55F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C88F05F-6E6E-CE97-3C87-D138C4A77658}"/>
              </a:ext>
            </a:extLst>
          </p:cNvPr>
          <p:cNvSpPr txBox="1"/>
          <p:nvPr/>
        </p:nvSpPr>
        <p:spPr>
          <a:xfrm>
            <a:off x="9726375" y="1293757"/>
            <a:ext cx="205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Schicht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2953F9F-A165-6F84-D83B-F84D82EE3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Besonderheiten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D464638-65A3-A979-744D-A9E3AE97B17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BX</a:t>
            </a:r>
          </a:p>
          <a:p>
            <a:pPr lvl="1"/>
            <a:r>
              <a:rPr lang="de-DE" noProof="0" dirty="0"/>
              <a:t>Hochleistungsschicht</a:t>
            </a:r>
          </a:p>
          <a:p>
            <a:pPr lvl="1"/>
            <a:r>
              <a:rPr lang="de-DE" noProof="0" dirty="0"/>
              <a:t>entwickelt für hochfeste Stähle</a:t>
            </a:r>
          </a:p>
          <a:p>
            <a:pPr marL="0" indent="0">
              <a:buNone/>
            </a:pP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48549398"/>
      </p:ext>
    </p:extLst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Zylinder, Im Haus enthält.&#10;&#10;KI-generierte Inhalte können fehlerhaft sein.">
            <a:extLst>
              <a:ext uri="{FF2B5EF4-FFF2-40B4-BE49-F238E27FC236}">
                <a16:creationId xmlns:a16="http://schemas.microsoft.com/office/drawing/2014/main" id="{6EBC90A5-F6A9-A558-C18C-526BCDF18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999" y="1722638"/>
            <a:ext cx="1080000" cy="4798764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0B02DF9-7A46-CC9D-D136-2D2AE9331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AF4AE21-0694-36B1-3F17-239290736E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 err="1"/>
              <a:t>Anschnittform</a:t>
            </a:r>
            <a:r>
              <a:rPr lang="de-DE" noProof="0" dirty="0"/>
              <a:t>: F / &lt;1,5</a:t>
            </a:r>
          </a:p>
          <a:p>
            <a:r>
              <a:rPr lang="de-DE" noProof="0" dirty="0"/>
              <a:t>Gewindetoleranz: 6HX</a:t>
            </a:r>
          </a:p>
          <a:p>
            <a:r>
              <a:rPr lang="de-DE" noProof="0" dirty="0"/>
              <a:t>Abmessung: M3-M10</a:t>
            </a:r>
          </a:p>
          <a:p>
            <a:r>
              <a:rPr lang="de-DE" noProof="0" dirty="0"/>
              <a:t>Katalogseite: 40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35CD46-F978-6B1E-D6FB-3FA05B4E8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B3C-B8DB-4DF9-97C0-3F3559630E8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907E91-B4BB-6961-025F-18A05889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1D797A-D463-0881-AB22-4E129668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2FD657-165F-E2DD-1FBD-E3A534AD3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DURAMAX H TIN </a:t>
            </a:r>
            <a:r>
              <a:rPr lang="de-DE" noProof="0" dirty="0">
                <a:solidFill>
                  <a:srgbClr val="00922E"/>
                </a:solidFill>
              </a:rPr>
              <a:t>Form F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472A9FE0-D6BD-E449-ED70-9BD0FA951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63" y="4376908"/>
            <a:ext cx="3071864" cy="1595006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40572205-3B9A-B770-2448-1BED0359952D}"/>
              </a:ext>
            </a:extLst>
          </p:cNvPr>
          <p:cNvSpPr txBox="1"/>
          <p:nvPr/>
        </p:nvSpPr>
        <p:spPr>
          <a:xfrm>
            <a:off x="1211353" y="5773593"/>
            <a:ext cx="165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92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 / ≤1,5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FDF565F0-C35E-4A5A-1094-A5EC9A24C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474" y="4463181"/>
            <a:ext cx="2836616" cy="1428561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CCA609CB-046C-AF91-24EB-A0C17AEA7A9B}"/>
              </a:ext>
            </a:extLst>
          </p:cNvPr>
          <p:cNvSpPr txBox="1"/>
          <p:nvPr/>
        </p:nvSpPr>
        <p:spPr>
          <a:xfrm>
            <a:off x="4358702" y="5682157"/>
            <a:ext cx="165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 / 1,5-2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39575810-D529-5131-B8DE-055BD1DCC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715" y="4572182"/>
            <a:ext cx="2660825" cy="1202488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E9686707-43F4-95E0-FC46-643D73C760B7}"/>
              </a:ext>
            </a:extLst>
          </p:cNvPr>
          <p:cNvSpPr txBox="1"/>
          <p:nvPr/>
        </p:nvSpPr>
        <p:spPr>
          <a:xfrm>
            <a:off x="7369015" y="5682157"/>
            <a:ext cx="165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 / 2-3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8478CE4-4A9B-02A4-2018-018DE84545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473A65-7CC4-22AC-B875-6A75E2CDDE28}"/>
              </a:ext>
            </a:extLst>
          </p:cNvPr>
          <p:cNvSpPr txBox="1"/>
          <p:nvPr/>
        </p:nvSpPr>
        <p:spPr>
          <a:xfrm>
            <a:off x="9705144" y="1185067"/>
            <a:ext cx="205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Anschnitt-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C87D28-97CD-25D6-D353-DC498E1C0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Besonderheit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F9F000DF-99A2-45E4-FD86-07C76374138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 err="1"/>
              <a:t>Anschnittform</a:t>
            </a:r>
            <a:r>
              <a:rPr lang="de-DE" noProof="0" dirty="0"/>
              <a:t> F für</a:t>
            </a:r>
            <a:br>
              <a:rPr lang="de-DE" noProof="0" dirty="0"/>
            </a:br>
            <a:r>
              <a:rPr lang="de-DE" noProof="0" dirty="0"/>
              <a:t>sehr kurze Gewinde-</a:t>
            </a:r>
            <a:br>
              <a:rPr lang="de-DE" noProof="0" dirty="0"/>
            </a:br>
            <a:r>
              <a:rPr lang="de-DE" noProof="0" dirty="0" err="1"/>
              <a:t>ausläufe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31627390"/>
      </p:ext>
    </p:extLst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DFE80BF-FBAA-D117-F31B-4D70CBC28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21EC6F-87BA-F889-54CF-B3EFDFD447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 err="1"/>
              <a:t>Anschnittformen</a:t>
            </a:r>
            <a:r>
              <a:rPr lang="de-DE" noProof="0" dirty="0"/>
              <a:t>:</a:t>
            </a:r>
            <a:br>
              <a:rPr lang="de-DE" noProof="0" dirty="0"/>
            </a:br>
            <a:r>
              <a:rPr lang="de-DE" noProof="0" dirty="0"/>
              <a:t>C / 2-3 und E / 1,5-2</a:t>
            </a:r>
          </a:p>
          <a:p>
            <a:r>
              <a:rPr lang="de-DE" noProof="0" dirty="0"/>
              <a:t>Gewindetoleranzen:</a:t>
            </a:r>
            <a:br>
              <a:rPr lang="de-DE" noProof="0" dirty="0"/>
            </a:br>
            <a:r>
              <a:rPr lang="de-DE" noProof="0" dirty="0"/>
              <a:t>6HX und 6GX</a:t>
            </a:r>
          </a:p>
          <a:p>
            <a:r>
              <a:rPr lang="de-DE" noProof="0" dirty="0"/>
              <a:t>Kühlungen: ohne, MKR, MKA</a:t>
            </a:r>
          </a:p>
          <a:p>
            <a:r>
              <a:rPr lang="de-DE" noProof="0" dirty="0"/>
              <a:t>Katalogseiten</a:t>
            </a:r>
          </a:p>
          <a:p>
            <a:pPr lvl="1"/>
            <a:r>
              <a:rPr lang="de-DE" noProof="0" dirty="0"/>
              <a:t>M: 48-51</a:t>
            </a:r>
          </a:p>
          <a:p>
            <a:pPr lvl="1"/>
            <a:r>
              <a:rPr lang="de-DE" noProof="0" dirty="0"/>
              <a:t>MF: 102-103</a:t>
            </a:r>
          </a:p>
          <a:p>
            <a:pPr lvl="1"/>
            <a:r>
              <a:rPr lang="de-DE" noProof="0" dirty="0"/>
              <a:t>G:120</a:t>
            </a:r>
          </a:p>
          <a:p>
            <a:r>
              <a:rPr lang="de-DE" noProof="0" dirty="0"/>
              <a:t>~100 neue Artikel</a:t>
            </a:r>
          </a:p>
          <a:p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62DBA7-87D9-2350-3EEC-58779361F2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87189" y="1293757"/>
            <a:ext cx="5183188" cy="486632"/>
          </a:xfrm>
        </p:spPr>
        <p:txBody>
          <a:bodyPr/>
          <a:lstStyle/>
          <a:p>
            <a:r>
              <a:rPr lang="de-DE" noProof="0" dirty="0"/>
              <a:t>Abmessungen</a:t>
            </a:r>
          </a:p>
        </p:txBody>
      </p:sp>
      <p:sp>
        <p:nvSpPr>
          <p:cNvPr id="20" name="Inhaltsplatzhalter 19">
            <a:extLst>
              <a:ext uri="{FF2B5EF4-FFF2-40B4-BE49-F238E27FC236}">
                <a16:creationId xmlns:a16="http://schemas.microsoft.com/office/drawing/2014/main" id="{C974F582-50BE-BA47-BD8D-10C968DC5C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87189" y="1983922"/>
            <a:ext cx="5183188" cy="4205742"/>
          </a:xfrm>
        </p:spPr>
        <p:txBody>
          <a:bodyPr/>
          <a:lstStyle/>
          <a:p>
            <a:r>
              <a:rPr lang="de-DE" noProof="0" dirty="0"/>
              <a:t>M1-M24 | Form C | 6HX</a:t>
            </a:r>
          </a:p>
          <a:p>
            <a:r>
              <a:rPr lang="de-DE" noProof="0" dirty="0"/>
              <a:t>M2-M16 | Form C | 6GX</a:t>
            </a:r>
          </a:p>
          <a:p>
            <a:r>
              <a:rPr lang="de-DE" noProof="0" dirty="0"/>
              <a:t>M2-M16 | Form E | 6HX</a:t>
            </a:r>
          </a:p>
          <a:p>
            <a:r>
              <a:rPr lang="de-DE" noProof="0" dirty="0"/>
              <a:t>M5-M24 | Form C | MKR | 6HX</a:t>
            </a:r>
          </a:p>
          <a:p>
            <a:r>
              <a:rPr lang="de-DE" noProof="0" dirty="0"/>
              <a:t>M5-M15 | Form E | MKA | 6HX</a:t>
            </a:r>
          </a:p>
          <a:p>
            <a:r>
              <a:rPr lang="de-DE" noProof="0" dirty="0"/>
              <a:t>MF4-MF24 | Form C | 6HX</a:t>
            </a:r>
          </a:p>
          <a:p>
            <a:r>
              <a:rPr lang="de-DE" noProof="0" dirty="0"/>
              <a:t>G1/8-G1“ | Form C</a:t>
            </a:r>
          </a:p>
          <a:p>
            <a:endParaRPr lang="de-DE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1537BCD-4AE5-07E5-A9BE-55D2F8D12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640B-DD51-4625-88D4-E77A5CD8624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51EF93D-9C4D-F6DF-4FA0-B112BF79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5A24B20-573C-9784-6D74-53D1C55F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B990D43-E889-DFCD-0B97-0DE379B6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DURAMAX GAL BT</a:t>
            </a:r>
          </a:p>
        </p:txBody>
      </p:sp>
      <p:pic>
        <p:nvPicPr>
          <p:cNvPr id="12" name="Grafik 11" descr="Ein Bild, das Zylinder, Flasche, Design enthält.&#10;&#10;KI-generierte Inhalte können fehlerhaft sein.">
            <a:extLst>
              <a:ext uri="{FF2B5EF4-FFF2-40B4-BE49-F238E27FC236}">
                <a16:creationId xmlns:a16="http://schemas.microsoft.com/office/drawing/2014/main" id="{F1DED1D1-C5AF-29B3-3095-B27C21D86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087" y="1727076"/>
            <a:ext cx="1080000" cy="479876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F791E79-E79B-C42D-7247-A7B96BACF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793CCD2-408C-02C0-B21F-A2168704FD6D}"/>
              </a:ext>
            </a:extLst>
          </p:cNvPr>
          <p:cNvSpPr txBox="1"/>
          <p:nvPr/>
        </p:nvSpPr>
        <p:spPr>
          <a:xfrm>
            <a:off x="9726375" y="1204970"/>
            <a:ext cx="205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Erwei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terung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686558"/>
      </p:ext>
    </p:extLst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4B1F5C-BF04-1878-66AA-82B3E162A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48B251-8964-B6D7-B860-B26A8907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2C1FA5-6F5D-E725-5B81-B9C17B20A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0D1016-EDF1-C691-459C-E94B681F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8454AB6-BDE7-26C5-5823-E9C8BE6DDF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 dirty="0"/>
              <a:t>Neuheiten</a:t>
            </a:r>
          </a:p>
          <a:p>
            <a:r>
              <a:rPr lang="de-DE" noProof="0" dirty="0"/>
              <a:t>Gewindebohren</a:t>
            </a:r>
          </a:p>
        </p:txBody>
      </p:sp>
    </p:spTree>
    <p:extLst>
      <p:ext uri="{BB962C8B-B14F-4D97-AF65-F5344CB8AC3E}">
        <p14:creationId xmlns:p14="http://schemas.microsoft.com/office/powerpoint/2010/main" val="1000810979"/>
      </p:ext>
    </p:extLst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D7585-D3A7-1A16-4E79-2FC9EABE7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Gebäude, Säule, Zylinder, weiß enthält.&#10;&#10;KI-generierte Inhalte können fehlerhaft sein.">
            <a:extLst>
              <a:ext uri="{FF2B5EF4-FFF2-40B4-BE49-F238E27FC236}">
                <a16:creationId xmlns:a16="http://schemas.microsoft.com/office/drawing/2014/main" id="{6E174BB5-5DE3-C499-50BC-E6B876F41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29" y="1722638"/>
            <a:ext cx="1080000" cy="4798764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42A94D-7A1C-14A7-71E6-680F80935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92BA0E-08D1-A9F9-2B7A-2760EAEA9E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 err="1"/>
              <a:t>Anschnittform</a:t>
            </a:r>
            <a:r>
              <a:rPr lang="de-DE" noProof="0" dirty="0"/>
              <a:t>: C / 2-3</a:t>
            </a:r>
          </a:p>
          <a:p>
            <a:r>
              <a:rPr lang="de-DE" noProof="0" dirty="0"/>
              <a:t>Material: HSSE-PM</a:t>
            </a:r>
          </a:p>
          <a:p>
            <a:r>
              <a:rPr lang="de-DE" noProof="0" dirty="0"/>
              <a:t>Gewindetoleranz: 6HX</a:t>
            </a:r>
          </a:p>
          <a:p>
            <a:r>
              <a:rPr lang="de-DE" noProof="0" dirty="0"/>
              <a:t>Abmessungen</a:t>
            </a:r>
          </a:p>
          <a:p>
            <a:pPr lvl="1"/>
            <a:r>
              <a:rPr lang="de-DE" noProof="0" dirty="0"/>
              <a:t>M3-M16</a:t>
            </a:r>
          </a:p>
          <a:p>
            <a:pPr lvl="1"/>
            <a:r>
              <a:rPr lang="de-DE" noProof="0" dirty="0"/>
              <a:t>MF5-MF16</a:t>
            </a:r>
          </a:p>
          <a:p>
            <a:r>
              <a:rPr lang="de-DE" noProof="0" dirty="0"/>
              <a:t>Katalogseite</a:t>
            </a:r>
          </a:p>
          <a:p>
            <a:pPr lvl="1"/>
            <a:r>
              <a:rPr lang="de-DE" noProof="0" dirty="0"/>
              <a:t>M: 94</a:t>
            </a:r>
          </a:p>
          <a:p>
            <a:pPr lvl="1"/>
            <a:r>
              <a:rPr lang="de-DE" noProof="0" dirty="0"/>
              <a:t>MF: 116-117</a:t>
            </a:r>
          </a:p>
          <a:p>
            <a:endParaRPr lang="de-DE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4689F55-1082-8F13-4D47-E28C44A70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640B-DD51-4625-88D4-E77A5CD8624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475A683-1EE4-7704-FD93-08C65704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0527DC8-68BB-2655-1AB3-159CE315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504B336-C318-B44E-4098-BAF5AFEE0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DOMINANT VA45 HL </a:t>
            </a:r>
            <a:r>
              <a:rPr lang="de-DE" noProof="0" dirty="0">
                <a:solidFill>
                  <a:srgbClr val="00922E"/>
                </a:solidFill>
              </a:rPr>
              <a:t>DF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9E637FE-FB18-C86F-F5EA-2088D30DB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309D156-AF7A-25FA-662B-8DB238935441}"/>
              </a:ext>
            </a:extLst>
          </p:cNvPr>
          <p:cNvSpPr txBox="1"/>
          <p:nvPr/>
        </p:nvSpPr>
        <p:spPr>
          <a:xfrm>
            <a:off x="9726375" y="1293757"/>
            <a:ext cx="205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>
                <a:solidFill>
                  <a:prstClr val="white"/>
                </a:solidFill>
                <a:latin typeface="Arial"/>
              </a:rPr>
              <a:t>Nutform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933B47-69BB-4F1D-56C8-0EB19577A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Besonderheit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313AFF7-4FE6-8AD3-F581-B946AD58787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Dynamic Flute (DF)</a:t>
            </a:r>
          </a:p>
          <a:p>
            <a:r>
              <a:rPr lang="de-DE" noProof="0" dirty="0"/>
              <a:t>gegen Spannester</a:t>
            </a:r>
          </a:p>
          <a:p>
            <a:r>
              <a:rPr lang="de-DE" noProof="0" dirty="0"/>
              <a:t>für Gewindetiefen bis 4xD</a:t>
            </a:r>
          </a:p>
        </p:txBody>
      </p:sp>
    </p:spTree>
    <p:extLst>
      <p:ext uri="{BB962C8B-B14F-4D97-AF65-F5344CB8AC3E}">
        <p14:creationId xmlns:p14="http://schemas.microsoft.com/office/powerpoint/2010/main" val="2917437104"/>
      </p:ext>
    </p:extLst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CD7EE881-9A54-E894-2892-5B24900BB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4" y="1727078"/>
            <a:ext cx="1080000" cy="4798764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50DF33-662E-B26D-457F-37604BE50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35D5EC-243F-D9B5-BCD6-A9C1CFAB2D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 err="1"/>
              <a:t>Anschnittform</a:t>
            </a:r>
            <a:r>
              <a:rPr lang="de-DE" noProof="0" dirty="0"/>
              <a:t>: B / 3,5-5</a:t>
            </a:r>
          </a:p>
          <a:p>
            <a:r>
              <a:rPr lang="de-DE" noProof="0" dirty="0"/>
              <a:t>Material: HSSE-PM</a:t>
            </a:r>
          </a:p>
          <a:p>
            <a:r>
              <a:rPr lang="de-DE" noProof="0" dirty="0"/>
              <a:t>Gewindetoleranz: 6HX</a:t>
            </a:r>
          </a:p>
          <a:p>
            <a:r>
              <a:rPr lang="de-DE" noProof="0" dirty="0"/>
              <a:t>Abmessung: M2-M12</a:t>
            </a:r>
          </a:p>
          <a:p>
            <a:r>
              <a:rPr lang="de-DE" noProof="0" dirty="0"/>
              <a:t>Katalogseiten: 64-65</a:t>
            </a:r>
          </a:p>
          <a:p>
            <a:endParaRPr lang="de-DE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4942541-A6C0-D9F0-9B99-DF28D2FB4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640B-DD51-4625-88D4-E77A5CD8624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BEA565A-AA59-9CA6-471F-2D8ECBED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3CC24EE-1EE8-675B-28CD-CBCC0C4A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CF629AA9-4366-03DC-2938-D0CDFFE8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VARIANT VA BNE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C493CBD-046E-7E17-FB68-227843CB5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731E1BE-A62C-32BD-351E-E9CA2905343E}"/>
              </a:ext>
            </a:extLst>
          </p:cNvPr>
          <p:cNvSpPr txBox="1"/>
          <p:nvPr/>
        </p:nvSpPr>
        <p:spPr>
          <a:xfrm>
            <a:off x="9726375" y="1293757"/>
            <a:ext cx="205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Schicht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6B24E99-9BE5-89DA-20D3-6567091D4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Besonderheit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FD5E7B5-0150-0F38-47A0-D3FD94C5F09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BNE-Schicht für</a:t>
            </a:r>
            <a:br>
              <a:rPr lang="de-DE" noProof="0" dirty="0"/>
            </a:br>
            <a:r>
              <a:rPr lang="de-DE" noProof="0" dirty="0"/>
              <a:t>Nicht-Eisenmetalle</a:t>
            </a:r>
          </a:p>
        </p:txBody>
      </p:sp>
    </p:spTree>
    <p:extLst>
      <p:ext uri="{BB962C8B-B14F-4D97-AF65-F5344CB8AC3E}">
        <p14:creationId xmlns:p14="http://schemas.microsoft.com/office/powerpoint/2010/main" val="4209946219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Büroausstattung, Schreibwaren, Stift enthält.&#10;&#10;KI-generierte Inhalte können fehlerhaft sein.">
            <a:extLst>
              <a:ext uri="{FF2B5EF4-FFF2-40B4-BE49-F238E27FC236}">
                <a16:creationId xmlns:a16="http://schemas.microsoft.com/office/drawing/2014/main" id="{E933F959-DF46-D72A-B26C-3DAA35ED5D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r="28963" b="9438"/>
          <a:stretch>
            <a:fillRect/>
          </a:stretch>
        </p:blipFill>
        <p:spPr>
          <a:xfrm>
            <a:off x="4569994" y="309866"/>
            <a:ext cx="7622006" cy="65481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CEF154-AA11-35A5-79F6-B18852CB8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C448889-DC3E-D31C-6198-9A791CE19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  <a:buClr>
                <a:srgbClr val="00922E"/>
              </a:buClr>
              <a:buFont typeface="Arial" panose="020B0604020202020204" pitchFamily="34" charset="0"/>
              <a:buChar char="»"/>
            </a:pPr>
            <a:r>
              <a:rPr lang="de-DE" noProof="0" dirty="0"/>
              <a:t>Key Facts</a:t>
            </a:r>
          </a:p>
          <a:p>
            <a:pPr>
              <a:spcBef>
                <a:spcPts val="1800"/>
              </a:spcBef>
              <a:buClr>
                <a:srgbClr val="00922E"/>
              </a:buClr>
              <a:buFont typeface="Arial" panose="020B0604020202020204" pitchFamily="34" charset="0"/>
              <a:buChar char="»"/>
            </a:pPr>
            <a:r>
              <a:rPr lang="de-DE" noProof="0" dirty="0"/>
              <a:t>Katalogaufbau</a:t>
            </a:r>
          </a:p>
          <a:p>
            <a:pPr>
              <a:spcBef>
                <a:spcPts val="1800"/>
              </a:spcBef>
              <a:buClr>
                <a:srgbClr val="00922E"/>
              </a:buClr>
              <a:buFont typeface="Arial" panose="020B0604020202020204" pitchFamily="34" charset="0"/>
              <a:buChar char="»"/>
            </a:pPr>
            <a:r>
              <a:rPr lang="de-DE" noProof="0" dirty="0"/>
              <a:t>Neuheiten Gewindeformen</a:t>
            </a:r>
          </a:p>
          <a:p>
            <a:pPr>
              <a:spcBef>
                <a:spcPts val="1800"/>
              </a:spcBef>
              <a:buClr>
                <a:srgbClr val="00922E"/>
              </a:buClr>
              <a:buFont typeface="Arial" panose="020B0604020202020204" pitchFamily="34" charset="0"/>
              <a:buChar char="»"/>
            </a:pPr>
            <a:r>
              <a:rPr lang="de-DE" noProof="0" dirty="0"/>
              <a:t>Neuheiten Gewindebohren</a:t>
            </a:r>
          </a:p>
          <a:p>
            <a:pPr>
              <a:spcBef>
                <a:spcPts val="1800"/>
              </a:spcBef>
              <a:buClr>
                <a:srgbClr val="00922E"/>
              </a:buClr>
              <a:buFont typeface="Arial" panose="020B0604020202020204" pitchFamily="34" charset="0"/>
              <a:buChar char="»"/>
            </a:pPr>
            <a:r>
              <a:rPr lang="de-DE" noProof="0" dirty="0"/>
              <a:t>Neuheiten Gewindefräsen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E2B39B8-BAA6-9052-3BEC-6E496A7B8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D03C-243E-44F6-B21E-1E4C4DF8D6D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EFD87B-3364-5CBC-DF8F-FA88B25E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3A0D64-08E9-F167-95BE-3E98456B6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38990"/>
      </p:ext>
    </p:extLst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88CBD-1510-1D5A-C9E8-F99C94C7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BNE-Schicht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0D44487B-98AD-69AA-E281-C6F983A02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343491" cy="4351338"/>
          </a:xfrm>
        </p:spPr>
        <p:txBody>
          <a:bodyPr/>
          <a:lstStyle/>
          <a:p>
            <a:r>
              <a:rPr lang="de-DE" noProof="0" dirty="0"/>
              <a:t>für Nichteisen-Metalle und Polymere</a:t>
            </a:r>
          </a:p>
          <a:p>
            <a:endParaRPr lang="de-DE" noProof="0" dirty="0"/>
          </a:p>
          <a:p>
            <a:r>
              <a:rPr lang="de-DE" noProof="0" dirty="0"/>
              <a:t>hohe Schichthärte gegen abrasiven Verschleiß</a:t>
            </a:r>
          </a:p>
          <a:p>
            <a:endParaRPr lang="de-DE" noProof="0" dirty="0"/>
          </a:p>
          <a:p>
            <a:r>
              <a:rPr lang="de-DE" noProof="0" dirty="0"/>
              <a:t>sehr dünne Schicht für sehr scharfe Schneidkanten</a:t>
            </a:r>
          </a:p>
          <a:p>
            <a:endParaRPr lang="de-DE" noProof="0" dirty="0"/>
          </a:p>
          <a:p>
            <a:r>
              <a:rPr lang="de-DE" dirty="0"/>
              <a:t>überdurchschnittliche Schichtglätte gegen Adhäsionsverschleiß</a:t>
            </a:r>
            <a:br>
              <a:rPr lang="de-DE" noProof="0" dirty="0"/>
            </a:br>
            <a:r>
              <a:rPr lang="de-DE" noProof="0" dirty="0"/>
              <a:t>und um Drehmomente zu reduzieren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75CED30-3DA5-C155-975D-8D568B27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1640B-DD51-4625-88D4-E77A5CD8624B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27.03.2026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7D7906C-4E56-6280-7FF2-A81DCA17A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BASS GmbH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4C6C9E3-F816-E68C-5281-0CFCF7CF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07170-B3FA-4597-A770-FF726E241D13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0333A52-303A-CF87-B7B7-861B2BFCF8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6" t="5325" r="37716" b="43660"/>
          <a:stretch>
            <a:fillRect/>
          </a:stretch>
        </p:blipFill>
        <p:spPr>
          <a:xfrm>
            <a:off x="10301490" y="996593"/>
            <a:ext cx="887220" cy="55271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87357496"/>
      </p:ext>
    </p:extLst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165B0-3A3D-930A-F9BC-04A46EF09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Zylinder, Licht, Kunst enthält.&#10;&#10;KI-generierte Inhalte können fehlerhaft sein.">
            <a:extLst>
              <a:ext uri="{FF2B5EF4-FFF2-40B4-BE49-F238E27FC236}">
                <a16:creationId xmlns:a16="http://schemas.microsoft.com/office/drawing/2014/main" id="{80897DB9-1EAE-3A12-BDC4-112374842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604" y="1725910"/>
            <a:ext cx="1080000" cy="4798764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7905DF8-9713-E7B3-D01E-6C27FD372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B793C2-6DE8-3BF2-4A44-674A76C6D7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 err="1"/>
              <a:t>Anschnittform</a:t>
            </a:r>
            <a:r>
              <a:rPr lang="de-DE" noProof="0" dirty="0"/>
              <a:t>: C / 2-3</a:t>
            </a:r>
          </a:p>
          <a:p>
            <a:r>
              <a:rPr lang="de-DE" noProof="0" dirty="0"/>
              <a:t>Material: HSSE-PM</a:t>
            </a:r>
          </a:p>
          <a:p>
            <a:r>
              <a:rPr lang="de-DE" noProof="0" dirty="0"/>
              <a:t>Gewindetoleranz: 6HX</a:t>
            </a:r>
          </a:p>
          <a:p>
            <a:r>
              <a:rPr lang="de-DE" noProof="0" dirty="0"/>
              <a:t>Abmessung: M2-M12</a:t>
            </a:r>
          </a:p>
          <a:p>
            <a:r>
              <a:rPr lang="de-DE" noProof="0" dirty="0"/>
              <a:t>Katalogseite: 91</a:t>
            </a:r>
          </a:p>
          <a:p>
            <a:endParaRPr lang="de-DE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A5A950E-8145-BD02-7CF3-2241FF74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640B-DD51-4625-88D4-E77A5CD8624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BCF40C7-9860-47A2-5710-0CE19549D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BA4C922-7454-2A76-4648-4F4480E6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C881A879-3A39-16F6-1A63-93454521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DOMINANT VA45 </a:t>
            </a:r>
            <a:r>
              <a:rPr lang="de-DE" noProof="0" dirty="0">
                <a:solidFill>
                  <a:srgbClr val="00922E"/>
                </a:solidFill>
              </a:rPr>
              <a:t>BNE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6C005EA-DA44-8C8A-4C9E-C4FCB853F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2D24E50-C64C-26D1-E086-A755E0609EC7}"/>
              </a:ext>
            </a:extLst>
          </p:cNvPr>
          <p:cNvSpPr txBox="1"/>
          <p:nvPr/>
        </p:nvSpPr>
        <p:spPr>
          <a:xfrm>
            <a:off x="9726375" y="1293757"/>
            <a:ext cx="205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Schicht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0B9DF7A-4815-74C7-EFE4-9E01CBB297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Besonderheit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5693A7C-8D3A-8A72-E7D9-11018ECD6FB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BNE-Schicht für</a:t>
            </a:r>
            <a:br>
              <a:rPr lang="de-DE" noProof="0" dirty="0"/>
            </a:br>
            <a:r>
              <a:rPr lang="de-DE" noProof="0" dirty="0"/>
              <a:t>Nicht-Eisenmetalle</a:t>
            </a:r>
          </a:p>
        </p:txBody>
      </p:sp>
    </p:spTree>
    <p:extLst>
      <p:ext uri="{BB962C8B-B14F-4D97-AF65-F5344CB8AC3E}">
        <p14:creationId xmlns:p14="http://schemas.microsoft.com/office/powerpoint/2010/main" val="4199728376"/>
      </p:ext>
    </p:extLst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Zylinder enthält.&#10;&#10;KI-generierte Inhalte können fehlerhaft sein.">
            <a:extLst>
              <a:ext uri="{FF2B5EF4-FFF2-40B4-BE49-F238E27FC236}">
                <a16:creationId xmlns:a16="http://schemas.microsoft.com/office/drawing/2014/main" id="{83493AEC-72AC-D9F4-1A93-B2532ED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1725910"/>
            <a:ext cx="1080000" cy="4798764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03B94F5-FCD0-FADB-DAE1-E91C74028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A03A588-952B-7C8D-48ED-E3148A8DB7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 err="1"/>
              <a:t>Anschnittform</a:t>
            </a:r>
            <a:r>
              <a:rPr lang="de-DE" noProof="0" dirty="0"/>
              <a:t>: D / 3,5-5</a:t>
            </a:r>
          </a:p>
          <a:p>
            <a:r>
              <a:rPr lang="de-DE" noProof="0" dirty="0"/>
              <a:t>Material: HSSE</a:t>
            </a:r>
          </a:p>
          <a:p>
            <a:r>
              <a:rPr lang="de-DE" noProof="0" dirty="0"/>
              <a:t>Gewindetoleranz: 6HX</a:t>
            </a:r>
          </a:p>
          <a:p>
            <a:r>
              <a:rPr lang="de-DE" noProof="0" dirty="0"/>
              <a:t>Abmessung: M3-M24</a:t>
            </a:r>
          </a:p>
          <a:p>
            <a:r>
              <a:rPr lang="de-DE" noProof="0" dirty="0"/>
              <a:t>Katalogseite: 69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B43A5A-ADD7-3CDC-5319-6289DDA9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C83214-4842-780B-DC4C-6AB54F2D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3DEE39-3937-F868-BE56-B62E3DF79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A937E-D28F-D478-8F0B-9EF9102DC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VARIO SH TICN SR </a:t>
            </a:r>
            <a:r>
              <a:rPr lang="de-DE" noProof="0" dirty="0">
                <a:solidFill>
                  <a:srgbClr val="00922E"/>
                </a:solidFill>
              </a:rPr>
              <a:t>Form 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E5B0B61-5ED8-1E37-3B2B-5B2556141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2" y="4360340"/>
            <a:ext cx="3042100" cy="143454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D1B003A-846C-2A44-191C-0EF3619B8F9B}"/>
              </a:ext>
            </a:extLst>
          </p:cNvPr>
          <p:cNvSpPr txBox="1"/>
          <p:nvPr/>
        </p:nvSpPr>
        <p:spPr>
          <a:xfrm>
            <a:off x="1442173" y="5640541"/>
            <a:ext cx="165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92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 / 3-5,5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FA4E554-7563-B2D4-21E7-4DBC4AF18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618" y="4476368"/>
            <a:ext cx="2660825" cy="120248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4F9DD72-125F-BFBF-4151-A199C0C1A27C}"/>
              </a:ext>
            </a:extLst>
          </p:cNvPr>
          <p:cNvSpPr txBox="1"/>
          <p:nvPr/>
        </p:nvSpPr>
        <p:spPr>
          <a:xfrm>
            <a:off x="4838918" y="5586343"/>
            <a:ext cx="165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 / 2-3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31F7F75-7243-DABF-7B23-48C03D1D89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29D6BDE-4A64-4AAD-CBDF-FA9232408637}"/>
              </a:ext>
            </a:extLst>
          </p:cNvPr>
          <p:cNvSpPr txBox="1"/>
          <p:nvPr/>
        </p:nvSpPr>
        <p:spPr>
          <a:xfrm>
            <a:off x="9726375" y="1204970"/>
            <a:ext cx="205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Anschnitt-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D6219A-F348-F8AA-4940-F43AF515C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Besonderheit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9E2A8F92-0500-AECE-A5AE-3DD55096BFC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für gehärtete Stähle</a:t>
            </a:r>
            <a:br>
              <a:rPr lang="de-DE" noProof="0" dirty="0"/>
            </a:br>
            <a:r>
              <a:rPr lang="de-DE" noProof="0" dirty="0"/>
              <a:t>bis 52 HRC</a:t>
            </a:r>
          </a:p>
          <a:p>
            <a:r>
              <a:rPr lang="de-DE" noProof="0" dirty="0"/>
              <a:t>extra langer Anschnitt</a:t>
            </a:r>
            <a:br>
              <a:rPr lang="de-DE" noProof="0" dirty="0"/>
            </a:br>
            <a:r>
              <a:rPr lang="de-DE" noProof="0" dirty="0"/>
              <a:t>für höhere Standzeiten</a:t>
            </a:r>
          </a:p>
          <a:p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62637114"/>
      </p:ext>
    </p:extLst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Zylinder, Gerät, Design, Kamm enthält.&#10;&#10;KI-generierte Inhalte können fehlerhaft sein.">
            <a:extLst>
              <a:ext uri="{FF2B5EF4-FFF2-40B4-BE49-F238E27FC236}">
                <a16:creationId xmlns:a16="http://schemas.microsoft.com/office/drawing/2014/main" id="{BBBBA6AC-81EF-2702-D530-B375F492F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675" y="1725910"/>
            <a:ext cx="1080000" cy="4798764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FFEE35-C284-1C98-D5CD-8E8121F2F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F187866F-E204-078B-6042-CC5360B69F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/>
              <a:t>VARIO N</a:t>
            </a:r>
          </a:p>
          <a:p>
            <a:r>
              <a:rPr lang="de-DE" noProof="0" dirty="0" err="1"/>
              <a:t>Anschnittform</a:t>
            </a:r>
            <a:r>
              <a:rPr lang="de-DE" noProof="0" dirty="0"/>
              <a:t>: C / 2-3</a:t>
            </a:r>
          </a:p>
          <a:p>
            <a:r>
              <a:rPr lang="de-DE" noProof="0" dirty="0"/>
              <a:t>Abmessung: Pg7-Pg29</a:t>
            </a:r>
          </a:p>
          <a:p>
            <a:r>
              <a:rPr lang="de-DE" noProof="0" dirty="0"/>
              <a:t>Katalogseite: 152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3DF622-CF92-2BE2-8DF4-431FBA10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DCC563-FF02-6016-77DA-7C0C4FC6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A93D12-ACCA-4D39-E42C-F511B43C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BFBA8D7-C965-9D06-FD74-84C801058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VARIO N </a:t>
            </a:r>
            <a:r>
              <a:rPr lang="de-DE" noProof="0" dirty="0">
                <a:solidFill>
                  <a:srgbClr val="00922E"/>
                </a:solidFill>
              </a:rPr>
              <a:t>für </a:t>
            </a:r>
            <a:r>
              <a:rPr lang="de-DE" noProof="0" dirty="0" err="1">
                <a:solidFill>
                  <a:srgbClr val="00922E"/>
                </a:solidFill>
              </a:rPr>
              <a:t>Pg</a:t>
            </a:r>
            <a:r>
              <a:rPr lang="de-DE" noProof="0" dirty="0">
                <a:solidFill>
                  <a:srgbClr val="00922E"/>
                </a:solidFill>
              </a:rPr>
              <a:t>-Gewinde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C810777-1148-E9AE-89B8-F1FC4CDF7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E821D47-30A9-B946-E8E3-76495C094496}"/>
              </a:ext>
            </a:extLst>
          </p:cNvPr>
          <p:cNvSpPr txBox="1"/>
          <p:nvPr/>
        </p:nvSpPr>
        <p:spPr>
          <a:xfrm>
            <a:off x="9726375" y="1206497"/>
            <a:ext cx="205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Gewinde-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>
                <a:solidFill>
                  <a:prstClr val="white"/>
                </a:solidFill>
                <a:latin typeface="Arial"/>
              </a:rPr>
              <a:t>art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C1DA395-0E02-1AFD-5417-66F59C88B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Besonderheit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3E97539F-DE65-BC09-E8A6-D1AF96C2ACE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Stahlpanzerrohr-</a:t>
            </a:r>
            <a:br>
              <a:rPr lang="de-DE" noProof="0" dirty="0"/>
            </a:br>
            <a:r>
              <a:rPr lang="de-DE" noProof="0" dirty="0"/>
              <a:t>Gewinde</a:t>
            </a:r>
          </a:p>
          <a:p>
            <a:r>
              <a:rPr lang="de-DE" noProof="0" dirty="0"/>
              <a:t>Verwendung bei Elektroinstallationen</a:t>
            </a:r>
          </a:p>
        </p:txBody>
      </p:sp>
    </p:spTree>
    <p:extLst>
      <p:ext uri="{BB962C8B-B14F-4D97-AF65-F5344CB8AC3E}">
        <p14:creationId xmlns:p14="http://schemas.microsoft.com/office/powerpoint/2010/main" val="3949445051"/>
      </p:ext>
    </p:extLst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9918AA8-55E9-643B-EC05-6D1246563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325430-52C2-E785-65E5-F002B9142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D03C-243E-44F6-B21E-1E4C4DF8D6D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B3C4C10-2B9F-B18E-987B-5D7C8AF0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DD305D-5D90-9357-1672-826B8B40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BC663F8-E6E7-5A59-8C7C-DCC916C64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 dirty="0"/>
              <a:t>Allgemeine Neuheiten / Erweiterungen</a:t>
            </a:r>
          </a:p>
        </p:txBody>
      </p:sp>
    </p:spTree>
    <p:extLst>
      <p:ext uri="{BB962C8B-B14F-4D97-AF65-F5344CB8AC3E}">
        <p14:creationId xmlns:p14="http://schemas.microsoft.com/office/powerpoint/2010/main" val="1626325306"/>
      </p:ext>
    </p:extLst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3FA9EAB-9A67-9C79-B51D-D69512949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6F3839D6-7AB6-8B09-A9EB-08A84DBC0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83921"/>
            <a:ext cx="5512886" cy="4205743"/>
          </a:xfrm>
        </p:spPr>
        <p:txBody>
          <a:bodyPr/>
          <a:lstStyle/>
          <a:p>
            <a:r>
              <a:rPr lang="de-DE" noProof="0" dirty="0"/>
              <a:t>DURAMAX H TIN</a:t>
            </a:r>
          </a:p>
          <a:p>
            <a:pPr lvl="1"/>
            <a:r>
              <a:rPr lang="de-DE" noProof="0" dirty="0" err="1"/>
              <a:t>Anschnittform</a:t>
            </a:r>
            <a:r>
              <a:rPr lang="de-DE" noProof="0" dirty="0"/>
              <a:t>: E / 1,5-2</a:t>
            </a:r>
          </a:p>
          <a:p>
            <a:pPr lvl="1"/>
            <a:r>
              <a:rPr lang="de-DE" noProof="0" dirty="0"/>
              <a:t>Gewindetoleranz: 6HX </a:t>
            </a:r>
            <a:r>
              <a:rPr lang="de-DE" noProof="0" dirty="0" err="1"/>
              <a:t>mod</a:t>
            </a:r>
            <a:endParaRPr lang="de-DE" noProof="0" dirty="0"/>
          </a:p>
          <a:p>
            <a:pPr lvl="1"/>
            <a:r>
              <a:rPr lang="de-DE" noProof="0" dirty="0"/>
              <a:t>Abmessungen: EG MJ3 – EG MJ16</a:t>
            </a:r>
          </a:p>
          <a:p>
            <a:r>
              <a:rPr lang="de-DE" noProof="0" dirty="0"/>
              <a:t>DURAMAX GAL MKR AK BT VHM</a:t>
            </a:r>
          </a:p>
          <a:p>
            <a:pPr lvl="1"/>
            <a:r>
              <a:rPr lang="de-DE" noProof="0" dirty="0" err="1"/>
              <a:t>Anschnittform</a:t>
            </a:r>
            <a:r>
              <a:rPr lang="de-DE" noProof="0" dirty="0"/>
              <a:t>: E / 1,5-2</a:t>
            </a:r>
          </a:p>
          <a:p>
            <a:pPr lvl="1"/>
            <a:r>
              <a:rPr lang="de-DE" noProof="0" dirty="0"/>
              <a:t>Gewindetoleranz: 6HX </a:t>
            </a:r>
            <a:r>
              <a:rPr lang="de-DE" noProof="0" dirty="0" err="1"/>
              <a:t>mod</a:t>
            </a:r>
            <a:endParaRPr lang="de-DE" noProof="0" dirty="0"/>
          </a:p>
          <a:p>
            <a:pPr lvl="1"/>
            <a:r>
              <a:rPr lang="de-DE" noProof="0" dirty="0"/>
              <a:t>Abmessungen: EG MJ6 – EG MJ12</a:t>
            </a:r>
          </a:p>
          <a:p>
            <a:r>
              <a:rPr lang="de-DE" noProof="0" dirty="0"/>
              <a:t>DOMINANT VA45</a:t>
            </a:r>
          </a:p>
          <a:p>
            <a:pPr lvl="1"/>
            <a:r>
              <a:rPr lang="de-DE" noProof="0" dirty="0" err="1"/>
              <a:t>Anschnittform</a:t>
            </a:r>
            <a:r>
              <a:rPr lang="de-DE" noProof="0" dirty="0"/>
              <a:t>: E / 1,5-2</a:t>
            </a:r>
          </a:p>
          <a:p>
            <a:pPr lvl="1"/>
            <a:r>
              <a:rPr lang="de-DE" noProof="0" dirty="0"/>
              <a:t>Gewindetoleranz: 6HX </a:t>
            </a:r>
            <a:r>
              <a:rPr lang="de-DE" noProof="0" dirty="0" err="1"/>
              <a:t>mod</a:t>
            </a:r>
            <a:endParaRPr lang="de-DE" noProof="0" dirty="0"/>
          </a:p>
          <a:p>
            <a:pPr lvl="1"/>
            <a:r>
              <a:rPr lang="de-DE" noProof="0" dirty="0"/>
              <a:t>Abmessungen: EG MJ3 – EG MJ12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F48F887-C7B2-720A-9521-5D71E0226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B3C-B8DB-4DF9-97C0-3F3559630E8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F7A453-3480-92FD-4FF3-38F50DB12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7FB8AD-3325-A060-ABEF-8E380019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A1A5E3A-6C2D-B328-8542-1AD5123B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>
                <a:solidFill>
                  <a:srgbClr val="00922E"/>
                </a:solidFill>
              </a:rPr>
              <a:t>EG-MJ</a:t>
            </a:r>
            <a:r>
              <a:rPr lang="de-DE" noProof="0" dirty="0"/>
              <a:t>-Gewinde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9F488B2-0EA3-F861-2608-528CD78ED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B4E201D-7B4C-8728-6032-A60E6AE6C599}"/>
              </a:ext>
            </a:extLst>
          </p:cNvPr>
          <p:cNvSpPr txBox="1"/>
          <p:nvPr/>
        </p:nvSpPr>
        <p:spPr>
          <a:xfrm>
            <a:off x="9726375" y="1206497"/>
            <a:ext cx="205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Gewinde-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>
                <a:solidFill>
                  <a:prstClr val="white"/>
                </a:solidFill>
                <a:latin typeface="Arial"/>
              </a:rPr>
              <a:t>art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068030F-094B-4735-C4A7-AF1EA74B3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Besonderheit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D773FF18-6DEF-4905-B0C7-190EC9DD7F7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Einsatzgewinde (EG)</a:t>
            </a:r>
            <a:br>
              <a:rPr lang="de-DE" noProof="0" dirty="0"/>
            </a:br>
            <a:r>
              <a:rPr lang="de-DE" noProof="0" dirty="0"/>
              <a:t>für profiliertes</a:t>
            </a:r>
            <a:br>
              <a:rPr lang="de-DE" noProof="0" dirty="0"/>
            </a:br>
            <a:r>
              <a:rPr lang="de-DE" noProof="0" dirty="0"/>
              <a:t>Gewinde (MJ)</a:t>
            </a:r>
          </a:p>
          <a:p>
            <a:r>
              <a:rPr lang="de-DE" noProof="0" dirty="0"/>
              <a:t>Katalogseiten 165-166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D5CF76-D6B8-6FA3-8F77-9B8AC19AA4D6}"/>
              </a:ext>
            </a:extLst>
          </p:cNvPr>
          <p:cNvSpPr/>
          <p:nvPr/>
        </p:nvSpPr>
        <p:spPr>
          <a:xfrm>
            <a:off x="6172200" y="3758085"/>
            <a:ext cx="5180012" cy="2431580"/>
          </a:xfrm>
          <a:prstGeom prst="rect">
            <a:avLst/>
          </a:prstGeom>
          <a:solidFill>
            <a:srgbClr val="00285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fik 5" descr="Ein Bild, das Reihe enthält.&#10;&#10;KI-generierte Inhalte können fehlerhaft sein.">
            <a:extLst>
              <a:ext uri="{FF2B5EF4-FFF2-40B4-BE49-F238E27FC236}">
                <a16:creationId xmlns:a16="http://schemas.microsoft.com/office/drawing/2014/main" id="{B32777E4-31BF-3A70-DF65-CFE44F0F80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722542" y="3866114"/>
            <a:ext cx="2049245" cy="999733"/>
          </a:xfrm>
          <a:prstGeom prst="rect">
            <a:avLst/>
          </a:prstGeom>
        </p:spPr>
      </p:pic>
      <p:pic>
        <p:nvPicPr>
          <p:cNvPr id="14" name="Grafik 13" descr="Ein Bild, das Reihe, Dreieck enthält.&#10;&#10;KI-generierte Inhalte können fehlerhaft sein.">
            <a:extLst>
              <a:ext uri="{FF2B5EF4-FFF2-40B4-BE49-F238E27FC236}">
                <a16:creationId xmlns:a16="http://schemas.microsoft.com/office/drawing/2014/main" id="{C149B880-B6AD-E1F4-208F-9B9524581D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" t="7854" r="1660"/>
          <a:stretch>
            <a:fillRect/>
          </a:stretch>
        </p:blipFill>
        <p:spPr>
          <a:xfrm>
            <a:off x="6722542" y="5176674"/>
            <a:ext cx="2049244" cy="96913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6F834BB-47EF-DAFA-CBCF-BB4F21A4B86A}"/>
              </a:ext>
            </a:extLst>
          </p:cNvPr>
          <p:cNvSpPr txBox="1"/>
          <p:nvPr/>
        </p:nvSpPr>
        <p:spPr>
          <a:xfrm>
            <a:off x="9248454" y="5218960"/>
            <a:ext cx="196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Standard-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Gewindeprofil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CADE8DE-D50F-4618-AA3B-D61D6E3C661C}"/>
              </a:ext>
            </a:extLst>
          </p:cNvPr>
          <p:cNvCxnSpPr>
            <a:stCxn id="2" idx="1"/>
          </p:cNvCxnSpPr>
          <p:nvPr/>
        </p:nvCxnSpPr>
        <p:spPr>
          <a:xfrm>
            <a:off x="6172200" y="4973875"/>
            <a:ext cx="5180012" cy="0"/>
          </a:xfrm>
          <a:prstGeom prst="line">
            <a:avLst/>
          </a:prstGeom>
          <a:ln w="381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96113FF8-7DD0-06B5-EA65-FAAD8C71DB54}"/>
              </a:ext>
            </a:extLst>
          </p:cNvPr>
          <p:cNvSpPr txBox="1"/>
          <p:nvPr/>
        </p:nvSpPr>
        <p:spPr>
          <a:xfrm>
            <a:off x="9248454" y="4016512"/>
            <a:ext cx="189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verrundetes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Gewindeprofil</a:t>
            </a:r>
          </a:p>
        </p:txBody>
      </p:sp>
    </p:spTree>
    <p:extLst>
      <p:ext uri="{BB962C8B-B14F-4D97-AF65-F5344CB8AC3E}">
        <p14:creationId xmlns:p14="http://schemas.microsoft.com/office/powerpoint/2010/main" val="3679151858"/>
      </p:ext>
    </p:extLst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51EBEC83-CDE8-44B6-9AF9-283EB5F69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Allgemeine Erweiterungen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C1D881A-B090-B661-B5E2-585D7DBC3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640B-DD51-4625-88D4-E77A5CD8624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9D0CD2D-DFAF-A1BA-AD40-52FB0AE1B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D8D12B-3A99-9123-3649-AFF55C23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5C08C48-40A3-F4F9-8EAF-CC9CF2FFA8FA}"/>
              </a:ext>
            </a:extLst>
          </p:cNvPr>
          <p:cNvSpPr/>
          <p:nvPr/>
        </p:nvSpPr>
        <p:spPr>
          <a:xfrm>
            <a:off x="924024" y="1578543"/>
            <a:ext cx="2840256" cy="683394"/>
          </a:xfrm>
          <a:prstGeom prst="rect">
            <a:avLst/>
          </a:prstGeom>
          <a:solidFill>
            <a:srgbClr val="0092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6B0ADAB-DE94-EA09-CFEA-05124BE814F1}"/>
              </a:ext>
            </a:extLst>
          </p:cNvPr>
          <p:cNvSpPr/>
          <p:nvPr/>
        </p:nvSpPr>
        <p:spPr>
          <a:xfrm>
            <a:off x="924024" y="2261937"/>
            <a:ext cx="2840253" cy="14822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851"/>
                </a:solidFill>
              </a:rPr>
              <a:t>UNJC No4</a:t>
            </a:r>
            <a:r>
              <a:rPr lang="de-DE" dirty="0">
                <a:solidFill>
                  <a:srgbClr val="002851"/>
                </a:solidFill>
              </a:rPr>
              <a:t> </a:t>
            </a:r>
            <a:r>
              <a:rPr lang="de-DE" b="1" dirty="0">
                <a:solidFill>
                  <a:srgbClr val="002851"/>
                </a:solidFill>
              </a:rPr>
              <a:t>– 1/2“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Katalogseite 162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-----</a:t>
            </a:r>
          </a:p>
          <a:p>
            <a:pPr algn="ctr"/>
            <a:r>
              <a:rPr lang="de-DE" b="1" dirty="0">
                <a:solidFill>
                  <a:srgbClr val="002851"/>
                </a:solidFill>
              </a:rPr>
              <a:t>UNJF No4</a:t>
            </a:r>
            <a:r>
              <a:rPr lang="de-DE" dirty="0">
                <a:solidFill>
                  <a:srgbClr val="002851"/>
                </a:solidFill>
              </a:rPr>
              <a:t> </a:t>
            </a:r>
            <a:r>
              <a:rPr lang="de-DE" b="1" dirty="0">
                <a:solidFill>
                  <a:srgbClr val="002851"/>
                </a:solidFill>
              </a:rPr>
              <a:t>– 1/2“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Katalogseite 164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D911905-8669-7411-C4BC-D1F5CCE538A4}"/>
              </a:ext>
            </a:extLst>
          </p:cNvPr>
          <p:cNvSpPr txBox="1"/>
          <p:nvPr/>
        </p:nvSpPr>
        <p:spPr>
          <a:xfrm>
            <a:off x="924022" y="1735574"/>
            <a:ext cx="284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DOMINANT HVA45 HL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DC42791-288E-5B10-D1EB-C08A93D424A8}"/>
              </a:ext>
            </a:extLst>
          </p:cNvPr>
          <p:cNvSpPr/>
          <p:nvPr/>
        </p:nvSpPr>
        <p:spPr>
          <a:xfrm>
            <a:off x="4108382" y="1578543"/>
            <a:ext cx="2840256" cy="683394"/>
          </a:xfrm>
          <a:prstGeom prst="rect">
            <a:avLst/>
          </a:prstGeom>
          <a:solidFill>
            <a:srgbClr val="0092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F8E6B87-95C0-403C-34DF-C5E3BBDB217A}"/>
              </a:ext>
            </a:extLst>
          </p:cNvPr>
          <p:cNvSpPr/>
          <p:nvPr/>
        </p:nvSpPr>
        <p:spPr>
          <a:xfrm>
            <a:off x="4108382" y="2261937"/>
            <a:ext cx="2840253" cy="14822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851"/>
                </a:solidFill>
              </a:rPr>
              <a:t>UNC No4 – 1/2“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Katalogseite 135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-----</a:t>
            </a:r>
          </a:p>
          <a:p>
            <a:pPr algn="ctr"/>
            <a:r>
              <a:rPr lang="de-DE" b="1" dirty="0">
                <a:solidFill>
                  <a:srgbClr val="002851"/>
                </a:solidFill>
              </a:rPr>
              <a:t>UNF No4 – 1/2“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Katalogseite 142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382335B-8208-E40E-1BBF-24A1736D5240}"/>
              </a:ext>
            </a:extLst>
          </p:cNvPr>
          <p:cNvSpPr txBox="1"/>
          <p:nvPr/>
        </p:nvSpPr>
        <p:spPr>
          <a:xfrm>
            <a:off x="4108380" y="1735574"/>
            <a:ext cx="284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AVANT TIH13 TICN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6E9DD9D-4A95-FA04-7B51-26250B382A45}"/>
              </a:ext>
            </a:extLst>
          </p:cNvPr>
          <p:cNvSpPr/>
          <p:nvPr/>
        </p:nvSpPr>
        <p:spPr>
          <a:xfrm>
            <a:off x="7292738" y="1574075"/>
            <a:ext cx="2840256" cy="683394"/>
          </a:xfrm>
          <a:prstGeom prst="rect">
            <a:avLst/>
          </a:prstGeom>
          <a:solidFill>
            <a:srgbClr val="0092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EFA0677-091F-D72C-E57F-C9550EB2A0C7}"/>
              </a:ext>
            </a:extLst>
          </p:cNvPr>
          <p:cNvSpPr/>
          <p:nvPr/>
        </p:nvSpPr>
        <p:spPr>
          <a:xfrm>
            <a:off x="7292738" y="2257469"/>
            <a:ext cx="2840253" cy="14822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851"/>
                </a:solidFill>
              </a:rPr>
              <a:t>G1/8 – G1/2“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blank: Katalogseite 125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TIN: Katalogseite 126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HL: Katalogseite 126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7CE6E3C-B93F-DB41-2329-88849E1DC073}"/>
              </a:ext>
            </a:extLst>
          </p:cNvPr>
          <p:cNvSpPr txBox="1"/>
          <p:nvPr/>
        </p:nvSpPr>
        <p:spPr>
          <a:xfrm>
            <a:off x="7292736" y="1615606"/>
            <a:ext cx="284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DOMINANT VA45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Aufmaß +0,05 mm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2FD4780-D7E2-8BC6-0DF0-A48FAA6C6B01}"/>
              </a:ext>
            </a:extLst>
          </p:cNvPr>
          <p:cNvSpPr/>
          <p:nvPr/>
        </p:nvSpPr>
        <p:spPr>
          <a:xfrm>
            <a:off x="924022" y="3912670"/>
            <a:ext cx="2840256" cy="683394"/>
          </a:xfrm>
          <a:prstGeom prst="rect">
            <a:avLst/>
          </a:prstGeom>
          <a:solidFill>
            <a:srgbClr val="0092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BB9F122-E897-4E38-B98F-CE1AC18AA879}"/>
              </a:ext>
            </a:extLst>
          </p:cNvPr>
          <p:cNvSpPr/>
          <p:nvPr/>
        </p:nvSpPr>
        <p:spPr>
          <a:xfrm>
            <a:off x="924022" y="4596064"/>
            <a:ext cx="2840253" cy="14822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2851"/>
                </a:solidFill>
              </a:rPr>
              <a:t>umfangreiche Erweiterung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~90 Artikel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C49D958-1ABE-D01F-C678-E6DE3E55A302}"/>
              </a:ext>
            </a:extLst>
          </p:cNvPr>
          <p:cNvSpPr txBox="1"/>
          <p:nvPr/>
        </p:nvSpPr>
        <p:spPr>
          <a:xfrm>
            <a:off x="924022" y="4069701"/>
            <a:ext cx="284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DOMINANT VA45 HL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ACD8A4C-5761-97DC-CB21-27C588CA75BB}"/>
              </a:ext>
            </a:extLst>
          </p:cNvPr>
          <p:cNvSpPr/>
          <p:nvPr/>
        </p:nvSpPr>
        <p:spPr>
          <a:xfrm>
            <a:off x="4138058" y="3901258"/>
            <a:ext cx="2840256" cy="683394"/>
          </a:xfrm>
          <a:prstGeom prst="rect">
            <a:avLst/>
          </a:prstGeom>
          <a:solidFill>
            <a:srgbClr val="0092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54CF7B6-E1A5-71E4-2F75-4C7C010CD802}"/>
              </a:ext>
            </a:extLst>
          </p:cNvPr>
          <p:cNvSpPr/>
          <p:nvPr/>
        </p:nvSpPr>
        <p:spPr>
          <a:xfrm>
            <a:off x="4138058" y="4584652"/>
            <a:ext cx="2840253" cy="14822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2851"/>
                </a:solidFill>
              </a:rPr>
              <a:t>umfangreiche Erweiterung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~80 Artikel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F9A5C23-0C81-43A3-4B92-80487FA15D00}"/>
              </a:ext>
            </a:extLst>
          </p:cNvPr>
          <p:cNvSpPr txBox="1"/>
          <p:nvPr/>
        </p:nvSpPr>
        <p:spPr>
          <a:xfrm>
            <a:off x="4138055" y="4054286"/>
            <a:ext cx="284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chemeClr val="bg1"/>
                </a:solidFill>
              </a:rPr>
              <a:t>VARIANT VA </a:t>
            </a:r>
            <a:r>
              <a:rPr lang="de-DE" b="1" dirty="0">
                <a:solidFill>
                  <a:schemeClr val="bg1"/>
                </a:solidFill>
              </a:rPr>
              <a:t>HL / TIN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8AEB1836-3920-F5F3-B114-B6781C6406DF}"/>
              </a:ext>
            </a:extLst>
          </p:cNvPr>
          <p:cNvSpPr/>
          <p:nvPr/>
        </p:nvSpPr>
        <p:spPr>
          <a:xfrm>
            <a:off x="7292736" y="3928428"/>
            <a:ext cx="2840256" cy="683394"/>
          </a:xfrm>
          <a:prstGeom prst="rect">
            <a:avLst/>
          </a:prstGeom>
          <a:solidFill>
            <a:srgbClr val="0092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FDC283AE-678A-AA62-932F-29AFABDF533D}"/>
              </a:ext>
            </a:extLst>
          </p:cNvPr>
          <p:cNvSpPr/>
          <p:nvPr/>
        </p:nvSpPr>
        <p:spPr>
          <a:xfrm>
            <a:off x="7292736" y="4611822"/>
            <a:ext cx="2840253" cy="14822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2851"/>
                </a:solidFill>
              </a:rPr>
              <a:t>Aufnahme beschichtete Ausführung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~160 Artikel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A431418-9821-25C9-98C0-A4B255AB3238}"/>
              </a:ext>
            </a:extLst>
          </p:cNvPr>
          <p:cNvSpPr txBox="1"/>
          <p:nvPr/>
        </p:nvSpPr>
        <p:spPr>
          <a:xfrm>
            <a:off x="7292734" y="4053821"/>
            <a:ext cx="284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Beschichtung</a:t>
            </a:r>
          </a:p>
        </p:txBody>
      </p:sp>
    </p:spTree>
    <p:extLst>
      <p:ext uri="{BB962C8B-B14F-4D97-AF65-F5344CB8AC3E}">
        <p14:creationId xmlns:p14="http://schemas.microsoft.com/office/powerpoint/2010/main" val="1062734845"/>
      </p:ext>
    </p:extLst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67853-F95A-0018-D40E-0423562DF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1F1952F5-087B-0C51-4EA3-A6ED5B63E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Allgemeine Erweiterungen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D57C442-7246-C91E-CC06-95B364C40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640B-DD51-4625-88D4-E77A5CD8624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4F48F3C-2FDC-9A4D-5466-FC603456F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F042C51-D330-840B-4640-60398EE9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8B1EC1E-D08C-3630-1074-1E4DA94EC408}"/>
              </a:ext>
            </a:extLst>
          </p:cNvPr>
          <p:cNvSpPr/>
          <p:nvPr/>
        </p:nvSpPr>
        <p:spPr>
          <a:xfrm>
            <a:off x="924024" y="1578543"/>
            <a:ext cx="2840256" cy="683394"/>
          </a:xfrm>
          <a:prstGeom prst="rect">
            <a:avLst/>
          </a:prstGeom>
          <a:solidFill>
            <a:srgbClr val="0092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F0C69F1-D124-6836-DCBE-A8AEA4C03439}"/>
              </a:ext>
            </a:extLst>
          </p:cNvPr>
          <p:cNvSpPr/>
          <p:nvPr/>
        </p:nvSpPr>
        <p:spPr>
          <a:xfrm>
            <a:off x="924024" y="2261937"/>
            <a:ext cx="2840253" cy="14822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851"/>
                </a:solidFill>
              </a:rPr>
              <a:t>UNC No4 – 1“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Katalogseite 134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-----</a:t>
            </a:r>
          </a:p>
          <a:p>
            <a:pPr algn="ctr"/>
            <a:r>
              <a:rPr lang="de-DE" b="1" dirty="0">
                <a:solidFill>
                  <a:srgbClr val="002851"/>
                </a:solidFill>
              </a:rPr>
              <a:t>UNF No4 – 1“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Katalogseite 140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F08D0CA-3193-9F2A-DEC0-1BFB50F6055C}"/>
              </a:ext>
            </a:extLst>
          </p:cNvPr>
          <p:cNvSpPr txBox="1"/>
          <p:nvPr/>
        </p:nvSpPr>
        <p:spPr>
          <a:xfrm>
            <a:off x="924022" y="1735574"/>
            <a:ext cx="284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DURAMAX N TIN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447CB6D-B630-1082-51A0-F90751197555}"/>
              </a:ext>
            </a:extLst>
          </p:cNvPr>
          <p:cNvSpPr/>
          <p:nvPr/>
        </p:nvSpPr>
        <p:spPr>
          <a:xfrm>
            <a:off x="4087530" y="1578543"/>
            <a:ext cx="2840256" cy="683394"/>
          </a:xfrm>
          <a:prstGeom prst="rect">
            <a:avLst/>
          </a:prstGeom>
          <a:solidFill>
            <a:srgbClr val="0092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8BEA458-65A6-28ED-556C-98BEE9DCA467}"/>
              </a:ext>
            </a:extLst>
          </p:cNvPr>
          <p:cNvSpPr/>
          <p:nvPr/>
        </p:nvSpPr>
        <p:spPr>
          <a:xfrm>
            <a:off x="4087530" y="2261937"/>
            <a:ext cx="2840253" cy="14822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851"/>
                </a:solidFill>
              </a:rPr>
              <a:t>M3 – M16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Katalogseite 34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15FF74D-FC27-C7D0-7C02-622A5D447994}"/>
              </a:ext>
            </a:extLst>
          </p:cNvPr>
          <p:cNvSpPr txBox="1"/>
          <p:nvPr/>
        </p:nvSpPr>
        <p:spPr>
          <a:xfrm>
            <a:off x="4087528" y="1620074"/>
            <a:ext cx="284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DURAMAX N TIN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Aufmaß +0,1 mm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20B35CD-5D50-7489-D00A-F3C06344B6CF}"/>
              </a:ext>
            </a:extLst>
          </p:cNvPr>
          <p:cNvSpPr/>
          <p:nvPr/>
        </p:nvSpPr>
        <p:spPr>
          <a:xfrm>
            <a:off x="7108258" y="1578543"/>
            <a:ext cx="2840256" cy="683394"/>
          </a:xfrm>
          <a:prstGeom prst="rect">
            <a:avLst/>
          </a:prstGeom>
          <a:solidFill>
            <a:srgbClr val="0092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C24E065-2ADF-65E6-42CC-5D997EFE42E6}"/>
              </a:ext>
            </a:extLst>
          </p:cNvPr>
          <p:cNvSpPr/>
          <p:nvPr/>
        </p:nvSpPr>
        <p:spPr>
          <a:xfrm>
            <a:off x="7108258" y="2261937"/>
            <a:ext cx="2840253" cy="14822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851"/>
                </a:solidFill>
              </a:rPr>
              <a:t>G1/8 – G1/2“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Katalogseite 120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52C1B0D-73E6-8D21-0203-44B60808FCB0}"/>
              </a:ext>
            </a:extLst>
          </p:cNvPr>
          <p:cNvSpPr txBox="1"/>
          <p:nvPr/>
        </p:nvSpPr>
        <p:spPr>
          <a:xfrm>
            <a:off x="7132319" y="1605981"/>
            <a:ext cx="284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DURAMAX H TIN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Aufmaß +0,05 mm</a:t>
            </a:r>
          </a:p>
        </p:txBody>
      </p:sp>
    </p:spTree>
    <p:extLst>
      <p:ext uri="{BB962C8B-B14F-4D97-AF65-F5344CB8AC3E}">
        <p14:creationId xmlns:p14="http://schemas.microsoft.com/office/powerpoint/2010/main" val="2065358036"/>
      </p:ext>
    </p:extLst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C4294671-103D-04EB-C690-EB147BB71665}"/>
              </a:ext>
            </a:extLst>
          </p:cNvPr>
          <p:cNvSpPr/>
          <p:nvPr/>
        </p:nvSpPr>
        <p:spPr>
          <a:xfrm>
            <a:off x="6201878" y="2724751"/>
            <a:ext cx="4947385" cy="25595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18164FD-EE87-70C6-758D-5EC44F0FF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Änderung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0A765F4-F29C-3245-FE2C-B822B8686E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Clr>
                <a:srgbClr val="00922E"/>
              </a:buClr>
              <a:buFont typeface="Arial" panose="020B0604020202020204" pitchFamily="34" charset="0"/>
              <a:buChar char="»"/>
            </a:pPr>
            <a:r>
              <a:rPr lang="de-DE" noProof="0" dirty="0"/>
              <a:t>Nutzung eines x-Aufmaß als Verschleißaufmaß</a:t>
            </a:r>
          </a:p>
          <a:p>
            <a:pPr>
              <a:buClr>
                <a:srgbClr val="00922E"/>
              </a:buClr>
              <a:buFont typeface="Arial" panose="020B0604020202020204" pitchFamily="34" charset="0"/>
              <a:buChar char="»"/>
            </a:pPr>
            <a:r>
              <a:rPr lang="de-DE" noProof="0" dirty="0"/>
              <a:t>schrittweise Umstellung</a:t>
            </a:r>
          </a:p>
          <a:p>
            <a:pPr>
              <a:buClr>
                <a:srgbClr val="00922E"/>
              </a:buClr>
              <a:buFont typeface="Arial" panose="020B0604020202020204" pitchFamily="34" charset="0"/>
              <a:buChar char="»"/>
            </a:pPr>
            <a:r>
              <a:rPr lang="de-DE" noProof="0" dirty="0"/>
              <a:t>z. B. ISO2/6H → 6HX</a:t>
            </a:r>
          </a:p>
          <a:p>
            <a:pPr>
              <a:buClr>
                <a:srgbClr val="00922E"/>
              </a:buClr>
              <a:buFont typeface="Arial" panose="020B0604020202020204" pitchFamily="34" charset="0"/>
              <a:buChar char="»"/>
            </a:pPr>
            <a:r>
              <a:rPr lang="de-DE" noProof="0" dirty="0"/>
              <a:t>Typen:</a:t>
            </a:r>
          </a:p>
          <a:p>
            <a:pPr lvl="1"/>
            <a:r>
              <a:rPr lang="de-DE" noProof="0" dirty="0"/>
              <a:t>DOMINANT VA45</a:t>
            </a:r>
          </a:p>
          <a:p>
            <a:pPr lvl="1"/>
            <a:r>
              <a:rPr lang="de-DE" noProof="0" dirty="0"/>
              <a:t>VARIANT VA</a:t>
            </a:r>
          </a:p>
          <a:p>
            <a:pPr lvl="1">
              <a:buClr>
                <a:srgbClr val="00922E"/>
              </a:buClr>
              <a:buFont typeface="Arial" panose="020B0604020202020204" pitchFamily="34" charset="0"/>
              <a:buChar char="»"/>
            </a:pPr>
            <a:endParaRPr lang="de-DE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6D49BE6-6317-92BE-784C-A0F8A97620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Auswirkung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F704774A-9903-B619-E79A-A70749653DA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höhere Standzeiten</a:t>
            </a:r>
          </a:p>
          <a:p>
            <a:endParaRPr lang="de-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A8E2DF-9143-FC96-331F-B378351C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D03C-243E-44F6-B21E-1E4C4DF8D6D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109C6D-FD32-AD1D-D4A0-BBFFF437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964381-A89D-3C89-1845-6C1AFC2C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E2B58A-2012-FC77-087C-3F3BEDE7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Umstellung auf x-Toleranzen</a:t>
            </a: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566B5DD7-FF5C-6C83-6710-9EFCDEA9913B}"/>
              </a:ext>
            </a:extLst>
          </p:cNvPr>
          <p:cNvCxnSpPr>
            <a:cxnSpLocks/>
          </p:cNvCxnSpPr>
          <p:nvPr/>
        </p:nvCxnSpPr>
        <p:spPr>
          <a:xfrm>
            <a:off x="6201878" y="5284270"/>
            <a:ext cx="4947385" cy="0"/>
          </a:xfrm>
          <a:prstGeom prst="line">
            <a:avLst/>
          </a:prstGeom>
          <a:ln w="12700">
            <a:solidFill>
              <a:srgbClr val="00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040F1894-ACBB-7D6B-592F-3505335436FD}"/>
              </a:ext>
            </a:extLst>
          </p:cNvPr>
          <p:cNvCxnSpPr>
            <a:cxnSpLocks/>
          </p:cNvCxnSpPr>
          <p:nvPr/>
        </p:nvCxnSpPr>
        <p:spPr>
          <a:xfrm>
            <a:off x="6201878" y="4411846"/>
            <a:ext cx="4947385" cy="0"/>
          </a:xfrm>
          <a:prstGeom prst="line">
            <a:avLst/>
          </a:prstGeom>
          <a:ln w="12700">
            <a:solidFill>
              <a:srgbClr val="00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15773B1A-8CB8-8F07-3D28-F76743C53981}"/>
              </a:ext>
            </a:extLst>
          </p:cNvPr>
          <p:cNvCxnSpPr>
            <a:cxnSpLocks/>
          </p:cNvCxnSpPr>
          <p:nvPr/>
        </p:nvCxnSpPr>
        <p:spPr>
          <a:xfrm>
            <a:off x="6201878" y="3568299"/>
            <a:ext cx="4947385" cy="0"/>
          </a:xfrm>
          <a:prstGeom prst="line">
            <a:avLst/>
          </a:prstGeom>
          <a:ln w="12700">
            <a:solidFill>
              <a:srgbClr val="00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86F1D68C-B8A9-D550-E4D5-CA5F8F97E770}"/>
              </a:ext>
            </a:extLst>
          </p:cNvPr>
          <p:cNvCxnSpPr>
            <a:cxnSpLocks/>
          </p:cNvCxnSpPr>
          <p:nvPr/>
        </p:nvCxnSpPr>
        <p:spPr>
          <a:xfrm>
            <a:off x="6201878" y="2724751"/>
            <a:ext cx="4947385" cy="0"/>
          </a:xfrm>
          <a:prstGeom prst="line">
            <a:avLst/>
          </a:prstGeom>
          <a:ln w="12700">
            <a:solidFill>
              <a:srgbClr val="00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>
            <a:extLst>
              <a:ext uri="{FF2B5EF4-FFF2-40B4-BE49-F238E27FC236}">
                <a16:creationId xmlns:a16="http://schemas.microsoft.com/office/drawing/2014/main" id="{0B2D197C-2137-1AB0-3B63-F6F7AE2550BF}"/>
              </a:ext>
            </a:extLst>
          </p:cNvPr>
          <p:cNvSpPr/>
          <p:nvPr/>
        </p:nvSpPr>
        <p:spPr>
          <a:xfrm>
            <a:off x="6615764" y="3042422"/>
            <a:ext cx="1080000" cy="2232222"/>
          </a:xfrm>
          <a:prstGeom prst="rect">
            <a:avLst/>
          </a:prstGeom>
          <a:solidFill>
            <a:srgbClr val="00285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6H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A24CD9F0-0B28-EA63-5B0A-3C0DBBD8ADB7}"/>
              </a:ext>
            </a:extLst>
          </p:cNvPr>
          <p:cNvSpPr txBox="1"/>
          <p:nvPr/>
        </p:nvSpPr>
        <p:spPr>
          <a:xfrm>
            <a:off x="6306814" y="5336711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002851"/>
                </a:solidFill>
              </a:rPr>
              <a:t>Toleranz</a:t>
            </a:r>
          </a:p>
          <a:p>
            <a:pPr algn="ctr"/>
            <a:r>
              <a:rPr lang="de-DE" dirty="0">
                <a:solidFill>
                  <a:srgbClr val="002851"/>
                </a:solidFill>
              </a:rPr>
              <a:t>Muttergewinde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6AFCF686-D43C-5454-5171-680E9D585DC6}"/>
              </a:ext>
            </a:extLst>
          </p:cNvPr>
          <p:cNvSpPr/>
          <p:nvPr/>
        </p:nvSpPr>
        <p:spPr>
          <a:xfrm>
            <a:off x="8126930" y="4411846"/>
            <a:ext cx="1097280" cy="288000"/>
          </a:xfrm>
          <a:prstGeom prst="rect">
            <a:avLst/>
          </a:prstGeom>
          <a:solidFill>
            <a:srgbClr val="0092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ISO2/6H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1B273D2A-873F-EA47-E979-1AF08BE0E29B}"/>
              </a:ext>
            </a:extLst>
          </p:cNvPr>
          <p:cNvSpPr/>
          <p:nvPr/>
        </p:nvSpPr>
        <p:spPr>
          <a:xfrm>
            <a:off x="9492113" y="4267846"/>
            <a:ext cx="1097280" cy="288000"/>
          </a:xfrm>
          <a:prstGeom prst="rect">
            <a:avLst/>
          </a:prstGeom>
          <a:solidFill>
            <a:srgbClr val="0092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6HX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E8B6688-89D3-72F7-79D5-C7A87D81E92E}"/>
              </a:ext>
            </a:extLst>
          </p:cNvPr>
          <p:cNvSpPr txBox="1"/>
          <p:nvPr/>
        </p:nvSpPr>
        <p:spPr>
          <a:xfrm>
            <a:off x="8563457" y="5342026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00922E"/>
                </a:solidFill>
              </a:rPr>
              <a:t>Toleranz</a:t>
            </a:r>
            <a:br>
              <a:rPr lang="de-DE" dirty="0">
                <a:solidFill>
                  <a:srgbClr val="00922E"/>
                </a:solidFill>
              </a:rPr>
            </a:br>
            <a:r>
              <a:rPr lang="de-DE" dirty="0">
                <a:solidFill>
                  <a:srgbClr val="00922E"/>
                </a:solidFill>
              </a:rPr>
              <a:t>Gewindebohrer</a:t>
            </a:r>
          </a:p>
        </p:txBody>
      </p:sp>
    </p:spTree>
    <p:extLst>
      <p:ext uri="{BB962C8B-B14F-4D97-AF65-F5344CB8AC3E}">
        <p14:creationId xmlns:p14="http://schemas.microsoft.com/office/powerpoint/2010/main" val="3043680077"/>
      </p:ext>
    </p:extLst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EE32D-B9F9-DFD4-8F39-567497B1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BF0C2B-377A-5438-233B-0682F5EB9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39BA5D-D766-1E2A-A33C-3EEB2223D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6AC8F0-C368-46EA-6093-E84D7BF0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2CA1E3F-E880-A55A-A4BB-41DF5B0F51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 dirty="0"/>
              <a:t>Neuheiten Gewindefräsen</a:t>
            </a:r>
          </a:p>
        </p:txBody>
      </p:sp>
    </p:spTree>
    <p:extLst>
      <p:ext uri="{BB962C8B-B14F-4D97-AF65-F5344CB8AC3E}">
        <p14:creationId xmlns:p14="http://schemas.microsoft.com/office/powerpoint/2010/main" val="2912254081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449BF-6C24-703F-B60B-8B5642439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Key Facts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3DF7A7-EEA2-6666-108C-5693BE92B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1846856"/>
            <a:ext cx="2839452" cy="1323439"/>
          </a:xfr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de-DE" sz="4000" b="1" noProof="0" dirty="0">
                <a:solidFill>
                  <a:srgbClr val="00922E"/>
                </a:solidFill>
                <a:latin typeface="Arial" panose="020B0604020202020204"/>
                <a:cs typeface="+mn-cs"/>
              </a:rPr>
              <a:t>3.300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de-DE" sz="4000" noProof="0" dirty="0">
                <a:latin typeface="Arial" panose="020B0604020202020204"/>
                <a:cs typeface="+mn-cs"/>
              </a:rPr>
              <a:t>Produkte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433BE4-EABE-BFB0-8260-CFA53E05E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AF9DA5-C946-CEFD-8BE1-6947E232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ADCB37-6E58-1DF9-D17B-D220A19DC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521577E-9E4E-02C5-7207-61569C81FDF7}"/>
              </a:ext>
            </a:extLst>
          </p:cNvPr>
          <p:cNvGrpSpPr/>
          <p:nvPr/>
        </p:nvGrpSpPr>
        <p:grpSpPr>
          <a:xfrm>
            <a:off x="9275389" y="4139231"/>
            <a:ext cx="2011680" cy="2046765"/>
            <a:chOff x="9370276" y="4139231"/>
            <a:chExt cx="2011680" cy="2046765"/>
          </a:xfrm>
        </p:grpSpPr>
        <p:pic>
          <p:nvPicPr>
            <p:cNvPr id="14" name="Grafik 13" descr="Marke mit einfarbiger Füllung">
              <a:extLst>
                <a:ext uri="{FF2B5EF4-FFF2-40B4-BE49-F238E27FC236}">
                  <a16:creationId xmlns:a16="http://schemas.microsoft.com/office/drawing/2014/main" id="{C309B769-8261-8188-B6D5-421171C78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80436" y="4139231"/>
              <a:ext cx="1387642" cy="1387642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2DB1B5C-D46E-4B17-6394-DE8CD63B5B52}"/>
                </a:ext>
              </a:extLst>
            </p:cNvPr>
            <p:cNvSpPr txBox="1"/>
            <p:nvPr/>
          </p:nvSpPr>
          <p:spPr>
            <a:xfrm>
              <a:off x="9370276" y="5539665"/>
              <a:ext cx="2011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85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Preisliste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85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Q2/2026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5AA702F-7E8A-52AC-2839-493F90F28375}"/>
              </a:ext>
            </a:extLst>
          </p:cNvPr>
          <p:cNvGrpSpPr/>
          <p:nvPr/>
        </p:nvGrpSpPr>
        <p:grpSpPr>
          <a:xfrm>
            <a:off x="6361120" y="4258286"/>
            <a:ext cx="2011680" cy="1927710"/>
            <a:chOff x="5090160" y="4258286"/>
            <a:chExt cx="2011680" cy="1927710"/>
          </a:xfrm>
        </p:grpSpPr>
        <p:pic>
          <p:nvPicPr>
            <p:cNvPr id="17" name="Grafik 16" descr="Warenkorb mit einfarbiger Füllung">
              <a:extLst>
                <a:ext uri="{FF2B5EF4-FFF2-40B4-BE49-F238E27FC236}">
                  <a16:creationId xmlns:a16="http://schemas.microsoft.com/office/drawing/2014/main" id="{669B4855-7280-2212-5711-22431AF9B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68355" y="4258286"/>
              <a:ext cx="1281379" cy="1281379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D39CB0B-D0B9-1BF0-5053-FF7A370C2B9D}"/>
                </a:ext>
              </a:extLst>
            </p:cNvPr>
            <p:cNvSpPr txBox="1"/>
            <p:nvPr/>
          </p:nvSpPr>
          <p:spPr>
            <a:xfrm>
              <a:off x="5090160" y="5539665"/>
              <a:ext cx="2011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85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Webshop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85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Q2/2026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9BD8696-500C-D249-41FD-A516A6BC22F7}"/>
              </a:ext>
            </a:extLst>
          </p:cNvPr>
          <p:cNvGrpSpPr/>
          <p:nvPr/>
        </p:nvGrpSpPr>
        <p:grpSpPr>
          <a:xfrm>
            <a:off x="3446850" y="4146107"/>
            <a:ext cx="2011680" cy="2039889"/>
            <a:chOff x="2811370" y="4146107"/>
            <a:chExt cx="2011680" cy="2039889"/>
          </a:xfrm>
        </p:grpSpPr>
        <p:pic>
          <p:nvPicPr>
            <p:cNvPr id="10" name="Grafik 9" descr="Geöffnetes Buch Silhouette">
              <a:extLst>
                <a:ext uri="{FF2B5EF4-FFF2-40B4-BE49-F238E27FC236}">
                  <a16:creationId xmlns:a16="http://schemas.microsoft.com/office/drawing/2014/main" id="{D7B50364-36A4-5691-2858-978107B12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29076" y="4146107"/>
              <a:ext cx="1444785" cy="1444785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ACC0909-6479-59B8-928F-E10ECF51DFE4}"/>
                </a:ext>
              </a:extLst>
            </p:cNvPr>
            <p:cNvSpPr txBox="1"/>
            <p:nvPr/>
          </p:nvSpPr>
          <p:spPr>
            <a:xfrm>
              <a:off x="2811370" y="5539665"/>
              <a:ext cx="2011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85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Umfang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dirty="0">
                  <a:solidFill>
                    <a:srgbClr val="002851"/>
                  </a:solidFill>
                  <a:latin typeface="Arial" panose="020B0604020202020204"/>
                </a:rPr>
                <a:t>280 Seiten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2BC24B3-297A-C797-8ADA-096335F513F4}"/>
              </a:ext>
            </a:extLst>
          </p:cNvPr>
          <p:cNvGrpSpPr/>
          <p:nvPr/>
        </p:nvGrpSpPr>
        <p:grpSpPr>
          <a:xfrm>
            <a:off x="532580" y="3957460"/>
            <a:ext cx="2011680" cy="2228536"/>
            <a:chOff x="532580" y="3957460"/>
            <a:chExt cx="2011680" cy="2228536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0FB6EF6-5E64-81D9-A196-FCFC6036335D}"/>
                </a:ext>
              </a:extLst>
            </p:cNvPr>
            <p:cNvSpPr txBox="1"/>
            <p:nvPr/>
          </p:nvSpPr>
          <p:spPr>
            <a:xfrm>
              <a:off x="532580" y="5539665"/>
              <a:ext cx="2011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85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Gewicht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dirty="0">
                  <a:solidFill>
                    <a:srgbClr val="002851"/>
                  </a:solidFill>
                  <a:latin typeface="Arial" panose="020B0604020202020204"/>
                </a:rPr>
                <a:t>1,16 kg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2" name="Grafik 21" descr="Gewichte ungleich mit einfarbiger Füllung">
              <a:extLst>
                <a:ext uri="{FF2B5EF4-FFF2-40B4-BE49-F238E27FC236}">
                  <a16:creationId xmlns:a16="http://schemas.microsoft.com/office/drawing/2014/main" id="{EEF560BF-1E41-681A-B6FA-8F28BF4F8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0752" y="3957460"/>
              <a:ext cx="1625660" cy="1625660"/>
            </a:xfrm>
            <a:prstGeom prst="rect">
              <a:avLst/>
            </a:prstGeom>
          </p:spPr>
        </p:pic>
      </p:grpSp>
      <p:pic>
        <p:nvPicPr>
          <p:cNvPr id="19" name="Grafik 18" descr="Marke folgen mit einfarbiger Füllung">
            <a:extLst>
              <a:ext uri="{FF2B5EF4-FFF2-40B4-BE49-F238E27FC236}">
                <a16:creationId xmlns:a16="http://schemas.microsoft.com/office/drawing/2014/main" id="{02CDCF61-B37E-47FE-46F0-64804D5A12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6503" y="1615732"/>
            <a:ext cx="1754158" cy="1754158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4F50EB06-79E1-A792-0BCE-840611FA967F}"/>
              </a:ext>
            </a:extLst>
          </p:cNvPr>
          <p:cNvSpPr txBox="1"/>
          <p:nvPr/>
        </p:nvSpPr>
        <p:spPr>
          <a:xfrm>
            <a:off x="2822078" y="1823491"/>
            <a:ext cx="2756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pPr algn="l"/>
            <a:r>
              <a:rPr lang="de-DE" sz="4000" dirty="0">
                <a:solidFill>
                  <a:srgbClr val="00922E"/>
                </a:solidFill>
              </a:rPr>
              <a:t>770</a:t>
            </a:r>
          </a:p>
          <a:p>
            <a:pPr algn="l"/>
            <a:r>
              <a:rPr lang="de-DE" sz="4000" b="0" dirty="0"/>
              <a:t>Neuartikel</a:t>
            </a:r>
          </a:p>
        </p:txBody>
      </p:sp>
      <p:pic>
        <p:nvPicPr>
          <p:cNvPr id="26" name="Grafik 25" descr="Raute mit einfarbiger Füllung">
            <a:extLst>
              <a:ext uri="{FF2B5EF4-FFF2-40B4-BE49-F238E27FC236}">
                <a16:creationId xmlns:a16="http://schemas.microsoft.com/office/drawing/2014/main" id="{5A8337DC-DAE3-5372-2D0F-1D19BC884D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7923" y="1609973"/>
            <a:ext cx="1829891" cy="18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54245"/>
      </p:ext>
    </p:extLst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3624D38-74D5-407B-376B-C34105A48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728F551-CCE0-17A5-B1A4-BE3533DDB7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/>
              <a:t>MF8 – MF12 Seite 182</a:t>
            </a:r>
          </a:p>
          <a:p>
            <a:r>
              <a:rPr lang="de-DE" noProof="0" dirty="0"/>
              <a:t>G1/8 – G1/2“ Seite 183</a:t>
            </a:r>
          </a:p>
          <a:p>
            <a:r>
              <a:rPr lang="de-DE" noProof="0" dirty="0"/>
              <a:t>UNC No6 – 9/16“ Seite 184</a:t>
            </a:r>
          </a:p>
          <a:p>
            <a:r>
              <a:rPr lang="de-DE" noProof="0" dirty="0"/>
              <a:t>UNF No6 – 9/16“ Seite 185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2FD9FC-BA90-90AB-682D-2034A479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B3C-B8DB-4DF9-97C0-3F3559630E8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D1CA77-2392-03A4-3990-2FFCF0C5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1A719D-E08A-CD56-A7AF-3EB10C69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A13D12B-7666-5E5D-C682-7FAA3193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GFA </a:t>
            </a:r>
            <a:r>
              <a:rPr lang="de-DE" noProof="0" dirty="0">
                <a:solidFill>
                  <a:srgbClr val="00922E"/>
                </a:solidFill>
              </a:rPr>
              <a:t>HZP</a:t>
            </a:r>
            <a:r>
              <a:rPr lang="de-DE" noProof="0" dirty="0"/>
              <a:t> KA BA (Erweiterung)</a:t>
            </a:r>
          </a:p>
        </p:txBody>
      </p:sp>
      <p:pic>
        <p:nvPicPr>
          <p:cNvPr id="13" name="Grafik 12" descr="Ein Bild, das Zylinder, Design, Silber enthält.&#10;&#10;KI-generierte Inhalte können fehlerhaft sein.">
            <a:extLst>
              <a:ext uri="{FF2B5EF4-FFF2-40B4-BE49-F238E27FC236}">
                <a16:creationId xmlns:a16="http://schemas.microsoft.com/office/drawing/2014/main" id="{634DD8EA-58D0-E191-93A3-AF5AB61395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787" y="1439739"/>
            <a:ext cx="1657276" cy="497299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F08520D-A6C5-F5F3-359D-81FD1E5DC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4704DD9-81F4-259E-4F5B-3FA38D0B810F}"/>
              </a:ext>
            </a:extLst>
          </p:cNvPr>
          <p:cNvSpPr txBox="1"/>
          <p:nvPr/>
        </p:nvSpPr>
        <p:spPr>
          <a:xfrm>
            <a:off x="9726375" y="1206497"/>
            <a:ext cx="205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Gewinde-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>
                <a:solidFill>
                  <a:prstClr val="white"/>
                </a:solidFill>
                <a:latin typeface="Arial"/>
              </a:rPr>
              <a:t>art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7C395FD-FEE1-5BD6-5445-FF087475C0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Besonderheit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E74E5BFE-8868-AFAC-B88A-0218B9B6B8A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HZP-Geometrie</a:t>
            </a:r>
          </a:p>
          <a:p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5275390"/>
      </p:ext>
    </p:extLst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A4D4F-7157-405E-59F5-80D17B2E1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8321A47-7757-F28F-DB89-828B110652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D63D7B51-40AF-23B1-3A67-EC019A6A73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/>
              <a:t>G1/16 – G1“ Seite 190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DF5A73-BD0C-8BC6-1EDC-20198BBAE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B3C-B8DB-4DF9-97C0-3F3559630E8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AF5C4E-7F7F-96B9-97E4-B8C18F1E5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2B3FD7-52E5-C433-2A4D-AA1FCEA4D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FF68869-6C2A-15D2-5371-C213324A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GFD </a:t>
            </a:r>
            <a:r>
              <a:rPr lang="de-DE" noProof="0" dirty="0">
                <a:solidFill>
                  <a:srgbClr val="00922E"/>
                </a:solidFill>
              </a:rPr>
              <a:t>HZP</a:t>
            </a:r>
            <a:r>
              <a:rPr lang="de-DE" noProof="0" dirty="0"/>
              <a:t> KA BA (Erweiterung)</a:t>
            </a:r>
          </a:p>
        </p:txBody>
      </p:sp>
      <p:pic>
        <p:nvPicPr>
          <p:cNvPr id="15" name="Grafik 14" descr="Ein Bild, das Zylinder, Silber, Licht, Im Haus enthält.&#10;&#10;KI-generierte Inhalte können fehlerhaft sein.">
            <a:extLst>
              <a:ext uri="{FF2B5EF4-FFF2-40B4-BE49-F238E27FC236}">
                <a16:creationId xmlns:a16="http://schemas.microsoft.com/office/drawing/2014/main" id="{C15B055D-A358-56D8-098D-A5316BE5D6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858" y="1835775"/>
            <a:ext cx="619842" cy="4342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A13C6FA-F4E0-E93F-27EE-0703BFA6F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7EBFB82-717F-B0E2-68D4-8BEBAE0ADC0E}"/>
              </a:ext>
            </a:extLst>
          </p:cNvPr>
          <p:cNvSpPr txBox="1"/>
          <p:nvPr/>
        </p:nvSpPr>
        <p:spPr>
          <a:xfrm>
            <a:off x="9726375" y="1206497"/>
            <a:ext cx="205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Gewinde-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>
                <a:solidFill>
                  <a:prstClr val="white"/>
                </a:solidFill>
                <a:latin typeface="Arial"/>
              </a:rPr>
              <a:t>art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2D62846-A515-D8FD-EA5C-035CCB9D4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Besonderheit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049BF508-C110-060F-CC2E-50B672D6ADC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HZP-Geometrie</a:t>
            </a:r>
          </a:p>
        </p:txBody>
      </p:sp>
    </p:spTree>
    <p:extLst>
      <p:ext uri="{BB962C8B-B14F-4D97-AF65-F5344CB8AC3E}">
        <p14:creationId xmlns:p14="http://schemas.microsoft.com/office/powerpoint/2010/main" val="3160693062"/>
      </p:ext>
    </p:extLst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8080D-1AEF-D007-91F9-DF196C08F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D02A8CF-B8AA-281D-1146-062AF4D48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2EEAAC3-CA41-3B7A-5027-5E29564387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/>
              <a:t>MF </a:t>
            </a:r>
            <a:r>
              <a:rPr lang="de-DE" noProof="0" dirty="0">
                <a:latin typeface="Arial" panose="020B0604020202020204"/>
              </a:rPr>
              <a:t>D≥12 Seite 196</a:t>
            </a:r>
          </a:p>
          <a:p>
            <a:r>
              <a:rPr lang="de-DE" noProof="0" dirty="0"/>
              <a:t>G </a:t>
            </a:r>
            <a:r>
              <a:rPr lang="de-DE" noProof="0" dirty="0">
                <a:latin typeface="Arial" panose="020B0604020202020204"/>
              </a:rPr>
              <a:t>D≥1/4 – D ≥ 1“ Seite 197</a:t>
            </a:r>
          </a:p>
          <a:p>
            <a:r>
              <a:rPr lang="de-DE" noProof="0" dirty="0"/>
              <a:t>UN </a:t>
            </a:r>
            <a:r>
              <a:rPr lang="de-DE" noProof="0" dirty="0">
                <a:latin typeface="Arial" panose="020B0604020202020204"/>
              </a:rPr>
              <a:t>D≥ 9/16 – D≥1“ Seite 198</a:t>
            </a:r>
          </a:p>
          <a:p>
            <a:endParaRPr lang="de-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507ADA-2E42-BB52-4382-9820D915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B3C-B8DB-4DF9-97C0-3F3559630E8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7B4D88-5228-93BB-0244-6A5E7CD0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F0F6F40-54FA-D3BA-F436-652870389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DBFBC29-8190-6D88-8538-4CC7DC90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GFM </a:t>
            </a:r>
            <a:r>
              <a:rPr lang="de-DE" noProof="0" dirty="0">
                <a:solidFill>
                  <a:srgbClr val="00922E"/>
                </a:solidFill>
              </a:rPr>
              <a:t>HZP</a:t>
            </a:r>
            <a:r>
              <a:rPr lang="de-DE" noProof="0" dirty="0"/>
              <a:t> KA BA (Erweiterung)</a:t>
            </a:r>
          </a:p>
        </p:txBody>
      </p:sp>
      <p:pic>
        <p:nvPicPr>
          <p:cNvPr id="6" name="Grafik 5" descr="Ein Bild, das Zylinder, Mikrofon, Kamm, Design enthält.&#10;&#10;KI-generierte Inhalte können fehlerhaft sein.">
            <a:extLst>
              <a:ext uri="{FF2B5EF4-FFF2-40B4-BE49-F238E27FC236}">
                <a16:creationId xmlns:a16="http://schemas.microsoft.com/office/drawing/2014/main" id="{3DBFE4D1-9C1B-2235-9040-82E527A59F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83712" y="1691641"/>
            <a:ext cx="1665551" cy="499783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36A603A-93C9-E0F5-2271-83E8A9EB1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AC5DA18-50F1-625C-6B56-4C3E699610BC}"/>
              </a:ext>
            </a:extLst>
          </p:cNvPr>
          <p:cNvSpPr txBox="1"/>
          <p:nvPr/>
        </p:nvSpPr>
        <p:spPr>
          <a:xfrm>
            <a:off x="9726375" y="1206497"/>
            <a:ext cx="205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Gewinde-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>
                <a:solidFill>
                  <a:prstClr val="white"/>
                </a:solidFill>
                <a:latin typeface="Arial"/>
              </a:rPr>
              <a:t>art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B02E800-371D-EA49-2BC6-ABF35C6AF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Besonderheit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4CE7FEF-AB41-4A4C-7A6C-976E9F04123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HZP-Geometrie</a:t>
            </a:r>
          </a:p>
          <a:p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635574669"/>
      </p:ext>
    </p:extLst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45811-888D-99BF-3AAA-B3F3F377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Glasflasche, Flasche, Lösung, Im Haus enthält.&#10;&#10;KI-generierte Inhalte können fehlerhaft sein.">
            <a:extLst>
              <a:ext uri="{FF2B5EF4-FFF2-40B4-BE49-F238E27FC236}">
                <a16:creationId xmlns:a16="http://schemas.microsoft.com/office/drawing/2014/main" id="{19BC5A85-DFFB-CAD8-4E7C-22C05E7B6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76685" y="1576277"/>
            <a:ext cx="1760257" cy="5280771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A1A3F54-0B18-1F40-141B-2CEFC2091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Eigenschaften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38497D1-8820-74F6-3D65-824384432F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/>
              <a:t>G 1/16 – G1/2“ Seite 206</a:t>
            </a:r>
          </a:p>
          <a:p>
            <a:r>
              <a:rPr lang="de-DE" noProof="0" dirty="0"/>
              <a:t>UNC No4 – 5/8“ Seite 207</a:t>
            </a:r>
          </a:p>
          <a:p>
            <a:r>
              <a:rPr lang="de-DE" noProof="0" dirty="0"/>
              <a:t>UNF No4 – 5/8“ Seite 208</a:t>
            </a:r>
          </a:p>
          <a:p>
            <a:endParaRPr lang="de-DE" noProof="0" dirty="0"/>
          </a:p>
          <a:p>
            <a:endParaRPr lang="de-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A7CC3C-039E-AE97-972C-ABB184679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B3C-B8DB-4DF9-97C0-3F3559630E8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A13256-B849-5EEA-1066-8DB1123F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EB706B-A93C-4BDB-9AA7-6383D5E15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C70EF28-11ED-0C59-6F43-C596A46B4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ZBGF H LH BA (Erweiterung)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AFD2027-9D92-D234-0E4A-3B5144547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475789"/>
            <a:ext cx="3147461" cy="271997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63C7C0A-4EB0-9D10-7761-7D7BE58E499C}"/>
              </a:ext>
            </a:extLst>
          </p:cNvPr>
          <p:cNvSpPr txBox="1"/>
          <p:nvPr/>
        </p:nvSpPr>
        <p:spPr>
          <a:xfrm>
            <a:off x="9726375" y="1206497"/>
            <a:ext cx="205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Gewinde-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>
                <a:solidFill>
                  <a:prstClr val="white"/>
                </a:solidFill>
                <a:latin typeface="Arial"/>
              </a:rPr>
              <a:t>art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DF863FA-ADD3-E2DF-E8BB-1FF2076F0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Besonderheit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A60D3E90-067E-A1DD-4B41-EC2A5E90E9E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Zirkularbohr-</a:t>
            </a:r>
            <a:br>
              <a:rPr lang="de-DE" noProof="0" dirty="0"/>
            </a:br>
            <a:r>
              <a:rPr lang="de-DE" noProof="0" dirty="0"/>
              <a:t>Gewindefräser</a:t>
            </a:r>
          </a:p>
        </p:txBody>
      </p:sp>
    </p:spTree>
    <p:extLst>
      <p:ext uri="{BB962C8B-B14F-4D97-AF65-F5344CB8AC3E}">
        <p14:creationId xmlns:p14="http://schemas.microsoft.com/office/powerpoint/2010/main" val="123628180"/>
      </p:ext>
    </p:extLst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D4762A-ABDB-6C31-34DE-523D2DB062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Was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5947BE-F5BA-2D03-DB6D-712E2712A0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/>
              <a:t>Wünsche zu Neuaufnahmen, wie</a:t>
            </a:r>
          </a:p>
          <a:p>
            <a:pPr lvl="1"/>
            <a:r>
              <a:rPr lang="de-DE" noProof="0" dirty="0"/>
              <a:t>Erweiterung Abmessungsbereich</a:t>
            </a:r>
          </a:p>
          <a:p>
            <a:pPr lvl="1"/>
            <a:r>
              <a:rPr lang="de-DE" noProof="0" dirty="0"/>
              <a:t>andere Beschichtung</a:t>
            </a:r>
          </a:p>
          <a:p>
            <a:pPr lvl="1"/>
            <a:r>
              <a:rPr lang="de-DE" noProof="0" dirty="0"/>
              <a:t>weitere Toleranzen</a:t>
            </a:r>
          </a:p>
          <a:p>
            <a:pPr lvl="1"/>
            <a:r>
              <a:rPr lang="de-DE" noProof="0" dirty="0"/>
              <a:t>…</a:t>
            </a:r>
          </a:p>
          <a:p>
            <a:endParaRPr lang="de-DE" noProof="0" dirty="0"/>
          </a:p>
          <a:p>
            <a:r>
              <a:rPr lang="de-DE" noProof="0" dirty="0"/>
              <a:t>Handhabung</a:t>
            </a:r>
          </a:p>
          <a:p>
            <a:pPr lvl="1"/>
            <a:r>
              <a:rPr lang="de-DE" noProof="0" dirty="0"/>
              <a:t>Unklarheiten</a:t>
            </a:r>
          </a:p>
          <a:p>
            <a:pPr lvl="1"/>
            <a:r>
              <a:rPr lang="de-DE" noProof="0" dirty="0"/>
              <a:t>fehlende Informationen</a:t>
            </a:r>
          </a:p>
          <a:p>
            <a:endParaRPr lang="de-DE" noProof="0" dirty="0"/>
          </a:p>
          <a:p>
            <a:r>
              <a:rPr lang="de-DE" noProof="0" dirty="0"/>
              <a:t>positives Feedback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7E61DA7-7DB0-ECEC-9978-1F5A910A7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An wen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EAAC45B-E245-84EF-810E-416A6EAAE49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noProof="0" dirty="0"/>
              <a:t>Ihr Ansprechpartner im Außen- oder Innendienst</a:t>
            </a:r>
          </a:p>
          <a:p>
            <a:r>
              <a:rPr lang="de-DE" noProof="0" dirty="0"/>
              <a:t>direkt ans Marketing über</a:t>
            </a:r>
            <a:br>
              <a:rPr lang="de-DE" noProof="0" dirty="0"/>
            </a:br>
            <a:r>
              <a:rPr lang="de-DE" noProof="0" dirty="0">
                <a:hlinkClick r:id="rId2"/>
              </a:rPr>
              <a:t>marketing@bass-tools.com</a:t>
            </a:r>
            <a:r>
              <a:rPr lang="de-DE" noProof="0" dirty="0"/>
              <a:t> oder</a:t>
            </a:r>
            <a:br>
              <a:rPr lang="de-DE" noProof="0" dirty="0"/>
            </a:br>
            <a:r>
              <a:rPr lang="de-DE" noProof="0" dirty="0"/>
              <a:t>Tel. 07932 892-13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AE57F7-B56D-A171-F80B-C87E13CCD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32F34C-8846-B11A-34C2-B016A40FD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7B384A-9813-9B9B-DABA-4CE8426A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9544AE-5E3A-1928-26B9-7D07AD07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Feedback erwünscht</a:t>
            </a:r>
          </a:p>
        </p:txBody>
      </p:sp>
    </p:spTree>
    <p:extLst>
      <p:ext uri="{BB962C8B-B14F-4D97-AF65-F5344CB8AC3E}">
        <p14:creationId xmlns:p14="http://schemas.microsoft.com/office/powerpoint/2010/main" val="4076291310"/>
      </p:ext>
    </p:extLst>
  </p:cSld>
  <p:clrMapOvr>
    <a:masterClrMapping/>
  </p:clrMapOvr>
  <p:transition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, Büroausstattung, Schreibwaren, Stift enthält.&#10;&#10;KI-generierte Inhalte können fehlerhaft sein.">
            <a:extLst>
              <a:ext uri="{FF2B5EF4-FFF2-40B4-BE49-F238E27FC236}">
                <a16:creationId xmlns:a16="http://schemas.microsoft.com/office/drawing/2014/main" id="{19A21A2D-8A25-A39E-138E-843409AC9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r="28963" b="9438"/>
          <a:stretch>
            <a:fillRect/>
          </a:stretch>
        </p:blipFill>
        <p:spPr>
          <a:xfrm>
            <a:off x="6518588" y="1983920"/>
            <a:ext cx="5673412" cy="4874079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3C2D08D-A24E-778E-52DD-27BB15A6B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Digital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F6F2DB-85CD-69F0-2FAC-EF5C7560F0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www.bass-tools.com</a:t>
            </a:r>
            <a:endParaRPr lang="de-DE" dirty="0"/>
          </a:p>
          <a:p>
            <a:r>
              <a:rPr lang="de-DE" dirty="0"/>
              <a:t>Service → Downloads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FF5C5C8-FC76-AAEA-491F-9C3024AF6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Print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1D6583E-DA98-66AE-4F16-2E8B3BC0110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E-Mail an Ihren</a:t>
            </a:r>
            <a:br>
              <a:rPr lang="de-DE" dirty="0"/>
            </a:br>
            <a:r>
              <a:rPr lang="de-DE" dirty="0"/>
              <a:t>Ansprechpartner bei BASS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F323A80-B121-475C-F862-50F24181D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640B-DD51-4625-88D4-E77A5CD8624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FF6885B-624F-ACD3-E63E-A34F33081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4361ACC-B94D-D285-DF2F-45B134A6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1C6626C-88AD-707B-8058-86177A14E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Ihr Weg zum Katalog 17</a:t>
            </a:r>
          </a:p>
        </p:txBody>
      </p:sp>
      <p:pic>
        <p:nvPicPr>
          <p:cNvPr id="10" name="Grafik 9" descr="Ein Bild, das Text, Ausgabegerät, Computer, Computermonitor enthält.&#10;&#10;Automatisch generierte Beschreibung">
            <a:extLst>
              <a:ext uri="{FF2B5EF4-FFF2-40B4-BE49-F238E27FC236}">
                <a16:creationId xmlns:a16="http://schemas.microsoft.com/office/drawing/2014/main" id="{B72715B0-5FA2-1EA7-FB9B-00E909E416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8" b="14849"/>
          <a:stretch/>
        </p:blipFill>
        <p:spPr>
          <a:xfrm>
            <a:off x="360962" y="3064747"/>
            <a:ext cx="4974626" cy="342812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9A5AD63-E4DF-953B-66C5-CDFA546A2E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168"/>
          <a:stretch>
            <a:fillRect/>
          </a:stretch>
        </p:blipFill>
        <p:spPr>
          <a:xfrm>
            <a:off x="1027478" y="3299229"/>
            <a:ext cx="3649625" cy="204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27454"/>
      </p:ext>
    </p:extLst>
  </p:cSld>
  <p:clrMapOvr>
    <a:masterClrMapping/>
  </p:clrMapOvr>
  <p:transition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noProof="0" dirty="0"/>
              <a:t>Vielen Dank für Ihre Aufmerksamkeit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CF02F-BA70-4CFD-B698-7AA4485BC5DD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BASS GmbH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07170-B3FA-4597-A770-FF726E241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Grafik 6" descr="Ein Bild, das Menschliches Gesicht, Person, Kleidung, Kragen enthält.&#10;&#10;KI-generierte Inhalte können fehlerhaft sein.">
            <a:extLst>
              <a:ext uri="{FF2B5EF4-FFF2-40B4-BE49-F238E27FC236}">
                <a16:creationId xmlns:a16="http://schemas.microsoft.com/office/drawing/2014/main" id="{7C7D4949-F91F-179A-FA38-6A94E5657D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/>
          <a:stretch>
            <a:fillRect/>
          </a:stretch>
        </p:blipFill>
        <p:spPr>
          <a:xfrm>
            <a:off x="838200" y="1388888"/>
            <a:ext cx="2102859" cy="2880000"/>
          </a:xfrm>
          <a:prstGeom prst="rect">
            <a:avLst/>
          </a:prstGeom>
        </p:spPr>
      </p:pic>
      <p:pic>
        <p:nvPicPr>
          <p:cNvPr id="12" name="Grafik 11" descr="Ein Bild, das Menschliches Gesicht, Person, Lächeln, Kleidung enthält.&#10;&#10;KI-generierte Inhalte können fehlerhaft sein.">
            <a:extLst>
              <a:ext uri="{FF2B5EF4-FFF2-40B4-BE49-F238E27FC236}">
                <a16:creationId xmlns:a16="http://schemas.microsoft.com/office/drawing/2014/main" id="{C1865D4B-DA71-9040-033C-1A3B46F39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"/>
          <a:stretch>
            <a:fillRect/>
          </a:stretch>
        </p:blipFill>
        <p:spPr>
          <a:xfrm>
            <a:off x="4569994" y="1388888"/>
            <a:ext cx="1988825" cy="2880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E5E42CF-1096-B4AE-729B-D3F04987AFD2}"/>
              </a:ext>
            </a:extLst>
          </p:cNvPr>
          <p:cNvSpPr txBox="1"/>
          <p:nvPr/>
        </p:nvSpPr>
        <p:spPr>
          <a:xfrm>
            <a:off x="838200" y="4465129"/>
            <a:ext cx="31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2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Vitali Panin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Leitung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Konstruktion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Anwendungstechnik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285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D1CF795-5A55-DBBF-43A2-FF212C5D06A3}"/>
              </a:ext>
            </a:extLst>
          </p:cNvPr>
          <p:cNvSpPr txBox="1"/>
          <p:nvPr/>
        </p:nvSpPr>
        <p:spPr>
          <a:xfrm>
            <a:off x="4536000" y="4465129"/>
            <a:ext cx="31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2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Thomas Deschle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Leitung Marketing</a:t>
            </a:r>
          </a:p>
        </p:txBody>
      </p:sp>
    </p:spTree>
    <p:extLst>
      <p:ext uri="{BB962C8B-B14F-4D97-AF65-F5344CB8AC3E}">
        <p14:creationId xmlns:p14="http://schemas.microsoft.com/office/powerpoint/2010/main" val="2205979301"/>
      </p:ext>
    </p:extLst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E7DDB03-B06C-7F30-5A92-334DE69E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F19451-9B8B-E550-59B9-74971C7B3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291B13-6E2A-DCB9-1073-7C52F489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93B3C9-AEB6-4CC0-74E1-B7338C4C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FF3C3BE-9730-C83A-E5BB-885E3A47E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 dirty="0"/>
              <a:t>Katalogaufbau</a:t>
            </a:r>
          </a:p>
        </p:txBody>
      </p:sp>
    </p:spTree>
    <p:extLst>
      <p:ext uri="{BB962C8B-B14F-4D97-AF65-F5344CB8AC3E}">
        <p14:creationId xmlns:p14="http://schemas.microsoft.com/office/powerpoint/2010/main" val="2221529337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DBF9325D-0F41-C513-6302-3BF43AA15924}"/>
              </a:ext>
            </a:extLst>
          </p:cNvPr>
          <p:cNvSpPr/>
          <p:nvPr/>
        </p:nvSpPr>
        <p:spPr>
          <a:xfrm>
            <a:off x="1" y="2464067"/>
            <a:ext cx="12192000" cy="1953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56A4F9-CEB2-4095-7522-FE3A38782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Sprachenversionen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4FBEE7-3473-4444-C001-B27D551DA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B3C-B8DB-4DF9-97C0-3F3559630E8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21853B-FDE6-3C25-BF1E-CFB190909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2A97D7-0FF8-F18C-B92E-3FFE3D9A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Grafik 14" descr="Ein Bild, das Screenshot, Farbigkeit, Flagge enthält.&#10;&#10;KI-generierte Inhalte können fehlerhaft sein.">
            <a:extLst>
              <a:ext uri="{FF2B5EF4-FFF2-40B4-BE49-F238E27FC236}">
                <a16:creationId xmlns:a16="http://schemas.microsoft.com/office/drawing/2014/main" id="{3F763AE7-79A3-3292-8687-82C4268A0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52939" r="76525" b="35928"/>
          <a:stretch>
            <a:fillRect/>
          </a:stretch>
        </p:blipFill>
        <p:spPr>
          <a:xfrm>
            <a:off x="5006678" y="2685314"/>
            <a:ext cx="2480093" cy="1350546"/>
          </a:xfrm>
          <a:prstGeom prst="rect">
            <a:avLst/>
          </a:prstGeom>
        </p:spPr>
      </p:pic>
      <p:pic>
        <p:nvPicPr>
          <p:cNvPr id="16" name="Grafik 15" descr="Ein Bild, das Screenshot, Farbigkeit, Flagge enthält.&#10;&#10;KI-generierte Inhalte können fehlerhaft sein.">
            <a:extLst>
              <a:ext uri="{FF2B5EF4-FFF2-40B4-BE49-F238E27FC236}">
                <a16:creationId xmlns:a16="http://schemas.microsoft.com/office/drawing/2014/main" id="{C72D6B60-6179-36F1-53EB-35EC5E39E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2" t="51382" r="13623" b="35866"/>
          <a:stretch>
            <a:fillRect/>
          </a:stretch>
        </p:blipFill>
        <p:spPr>
          <a:xfrm>
            <a:off x="2830856" y="2490032"/>
            <a:ext cx="2222075" cy="1555453"/>
          </a:xfrm>
          <a:prstGeom prst="rect">
            <a:avLst/>
          </a:prstGeom>
        </p:spPr>
      </p:pic>
      <p:pic>
        <p:nvPicPr>
          <p:cNvPr id="17" name="Grafik 16" descr="Ein Bild, das Screenshot, Farbigkeit, Flagge enthält.&#10;&#10;KI-generierte Inhalte können fehlerhaft sein.">
            <a:extLst>
              <a:ext uri="{FF2B5EF4-FFF2-40B4-BE49-F238E27FC236}">
                <a16:creationId xmlns:a16="http://schemas.microsoft.com/office/drawing/2014/main" id="{CC57F349-77DC-AFB4-1CFA-BA983B708D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8" t="35726" r="26509" b="52965"/>
          <a:stretch>
            <a:fillRect/>
          </a:stretch>
        </p:blipFill>
        <p:spPr>
          <a:xfrm>
            <a:off x="9789629" y="2611141"/>
            <a:ext cx="2311708" cy="1383342"/>
          </a:xfrm>
          <a:prstGeom prst="rect">
            <a:avLst/>
          </a:prstGeom>
        </p:spPr>
      </p:pic>
      <p:pic>
        <p:nvPicPr>
          <p:cNvPr id="18" name="Grafik 17" descr="Ein Bild, das Screenshot, Farbigkeit, Flagge enthält.&#10;&#10;KI-generierte Inhalte können fehlerhaft sein.">
            <a:extLst>
              <a:ext uri="{FF2B5EF4-FFF2-40B4-BE49-F238E27FC236}">
                <a16:creationId xmlns:a16="http://schemas.microsoft.com/office/drawing/2014/main" id="{4CD31714-40A6-5E65-5CF1-3823B3A5A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5" t="52917" r="64038" b="36538"/>
          <a:stretch>
            <a:fillRect/>
          </a:stretch>
        </p:blipFill>
        <p:spPr>
          <a:xfrm>
            <a:off x="380173" y="2685314"/>
            <a:ext cx="2299542" cy="1261043"/>
          </a:xfrm>
          <a:prstGeom prst="rect">
            <a:avLst/>
          </a:prstGeom>
        </p:spPr>
      </p:pic>
      <p:pic>
        <p:nvPicPr>
          <p:cNvPr id="22" name="Grafik 21" descr="Ein Bild, das Screenshot, Farbigkeit, Flagge enthält.&#10;&#10;KI-generierte Inhalte können fehlerhaft sein.">
            <a:extLst>
              <a:ext uri="{FF2B5EF4-FFF2-40B4-BE49-F238E27FC236}">
                <a16:creationId xmlns:a16="http://schemas.microsoft.com/office/drawing/2014/main" id="{D187D20B-420F-DFA0-7652-9B8BFF467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2" t="68860" r="64006" b="20346"/>
          <a:stretch>
            <a:fillRect/>
          </a:stretch>
        </p:blipFill>
        <p:spPr>
          <a:xfrm>
            <a:off x="7342858" y="2572641"/>
            <a:ext cx="2480093" cy="1345958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A86C8D94-EEE4-D157-39F4-3EBA23D6BD0C}"/>
              </a:ext>
            </a:extLst>
          </p:cNvPr>
          <p:cNvSpPr txBox="1"/>
          <p:nvPr/>
        </p:nvSpPr>
        <p:spPr>
          <a:xfrm>
            <a:off x="332985" y="4691057"/>
            <a:ext cx="2412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2851"/>
                </a:solidFill>
              </a:rPr>
              <a:t>deutsch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6657643-29CC-64D1-97C6-7CE15E5DCEAB}"/>
              </a:ext>
            </a:extLst>
          </p:cNvPr>
          <p:cNvSpPr txBox="1"/>
          <p:nvPr/>
        </p:nvSpPr>
        <p:spPr>
          <a:xfrm>
            <a:off x="2704381" y="4691057"/>
            <a:ext cx="2412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2851"/>
                </a:solidFill>
              </a:rPr>
              <a:t>englisch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3CF9D08-7B80-03FC-21C9-D3F0F8CD5A53}"/>
              </a:ext>
            </a:extLst>
          </p:cNvPr>
          <p:cNvSpPr txBox="1"/>
          <p:nvPr/>
        </p:nvSpPr>
        <p:spPr>
          <a:xfrm>
            <a:off x="5075777" y="4691057"/>
            <a:ext cx="2412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2851"/>
                </a:solidFill>
              </a:rPr>
              <a:t>französisch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162C10B-3563-213B-6B65-E1447AC17906}"/>
              </a:ext>
            </a:extLst>
          </p:cNvPr>
          <p:cNvSpPr txBox="1"/>
          <p:nvPr/>
        </p:nvSpPr>
        <p:spPr>
          <a:xfrm>
            <a:off x="7447173" y="4691057"/>
            <a:ext cx="2412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2851"/>
                </a:solidFill>
              </a:rPr>
              <a:t>italienisch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ABF45C8-2A33-8C22-B6DD-E2611976BB3C}"/>
              </a:ext>
            </a:extLst>
          </p:cNvPr>
          <p:cNvSpPr txBox="1"/>
          <p:nvPr/>
        </p:nvSpPr>
        <p:spPr>
          <a:xfrm>
            <a:off x="9818570" y="4504243"/>
            <a:ext cx="2412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weitere</a:t>
            </a:r>
          </a:p>
          <a:p>
            <a:pPr algn="ctr"/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geplant</a:t>
            </a:r>
          </a:p>
        </p:txBody>
      </p:sp>
    </p:spTree>
    <p:extLst>
      <p:ext uri="{BB962C8B-B14F-4D97-AF65-F5344CB8AC3E}">
        <p14:creationId xmlns:p14="http://schemas.microsoft.com/office/powerpoint/2010/main" val="12312690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Text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C52C7A0B-0C05-6AA1-D18C-E688FACA5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1" t="6442" b="14505"/>
          <a:stretch>
            <a:fillRect/>
          </a:stretch>
        </p:blipFill>
        <p:spPr>
          <a:xfrm>
            <a:off x="0" y="0"/>
            <a:ext cx="9311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5E5D3C-44DA-B513-65B0-893B4CAC4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Inhalt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A3918B-24E9-1464-ABF6-0E1CC98EE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862CB6-F1FE-FD21-ABF4-E2D35904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F6048C-BE8F-E9A9-48E2-16D3C402B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5CF9B3B6-BAA0-89F9-7651-CAA0EE23C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26721"/>
            <a:ext cx="5257800" cy="4650242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de-DE" noProof="0" dirty="0"/>
              <a:t>Anwendungstabelle</a:t>
            </a:r>
            <a:br>
              <a:rPr lang="de-DE" noProof="0" dirty="0"/>
            </a:br>
            <a:r>
              <a:rPr lang="de-DE" noProof="0" dirty="0"/>
              <a:t>(zusätzlich separat erhältlich)</a:t>
            </a:r>
          </a:p>
          <a:p>
            <a:pPr>
              <a:spcBef>
                <a:spcPts val="2400"/>
              </a:spcBef>
            </a:pPr>
            <a:r>
              <a:rPr lang="de-DE" noProof="0" dirty="0"/>
              <a:t>Gewindebohrer, Gewindefurcher</a:t>
            </a:r>
          </a:p>
          <a:p>
            <a:pPr>
              <a:spcBef>
                <a:spcPts val="2400"/>
              </a:spcBef>
            </a:pPr>
            <a:r>
              <a:rPr lang="de-DE" noProof="0" dirty="0"/>
              <a:t>Gewindefräser</a:t>
            </a:r>
          </a:p>
          <a:p>
            <a:pPr>
              <a:spcBef>
                <a:spcPts val="2400"/>
              </a:spcBef>
            </a:pPr>
            <a:r>
              <a:rPr lang="de-DE" noProof="0" dirty="0"/>
              <a:t>Gewindeschneidfutter</a:t>
            </a:r>
          </a:p>
          <a:p>
            <a:pPr>
              <a:spcBef>
                <a:spcPts val="2400"/>
              </a:spcBef>
            </a:pPr>
            <a:r>
              <a:rPr lang="de-DE" noProof="0" dirty="0"/>
              <a:t>Technische Informationen</a:t>
            </a:r>
          </a:p>
        </p:txBody>
      </p:sp>
    </p:spTree>
    <p:extLst>
      <p:ext uri="{BB962C8B-B14F-4D97-AF65-F5344CB8AC3E}">
        <p14:creationId xmlns:p14="http://schemas.microsoft.com/office/powerpoint/2010/main" val="2829818936"/>
      </p:ext>
    </p:extLst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B24C7-CDD6-C77E-8350-E19F0DA0C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5C4830CC-2751-09A2-F8F3-B1843EBB0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6362" r="238" b="14772"/>
          <a:stretch>
            <a:fillRect/>
          </a:stretch>
        </p:blipFill>
        <p:spPr>
          <a:xfrm>
            <a:off x="0" y="0"/>
            <a:ext cx="931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1CBAC2-BB72-CE30-6B8F-30271C21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Vorspann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9E0CCA77-1417-8B55-1456-5B1636C40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26721"/>
            <a:ext cx="5257800" cy="4650242"/>
          </a:xfrm>
        </p:spPr>
        <p:txBody>
          <a:bodyPr/>
          <a:lstStyle/>
          <a:p>
            <a:r>
              <a:rPr lang="de-DE" noProof="0" dirty="0"/>
              <a:t>Allgemeine Informationen</a:t>
            </a:r>
          </a:p>
          <a:p>
            <a:pPr lvl="1"/>
            <a:r>
              <a:rPr lang="de-DE" noProof="0" dirty="0"/>
              <a:t>Produktnamen</a:t>
            </a:r>
          </a:p>
          <a:p>
            <a:pPr lvl="1"/>
            <a:r>
              <a:rPr lang="de-DE" noProof="0" dirty="0"/>
              <a:t>Abkürzungen</a:t>
            </a:r>
          </a:p>
          <a:p>
            <a:endParaRPr lang="de-DE" noProof="0" dirty="0"/>
          </a:p>
          <a:p>
            <a:r>
              <a:rPr lang="de-DE" noProof="0" dirty="0"/>
              <a:t>Werkzeugempfehlungen</a:t>
            </a:r>
          </a:p>
          <a:p>
            <a:endParaRPr lang="de-DE" noProof="0" dirty="0"/>
          </a:p>
          <a:p>
            <a:r>
              <a:rPr lang="de-DE" noProof="0" dirty="0"/>
              <a:t>Anwendungstabelle</a:t>
            </a:r>
          </a:p>
          <a:p>
            <a:pPr lvl="1"/>
            <a:r>
              <a:rPr lang="de-DE" noProof="0" dirty="0"/>
              <a:t>Gewindebohrer, Gewindefurcher</a:t>
            </a:r>
          </a:p>
          <a:p>
            <a:pPr lvl="1"/>
            <a:r>
              <a:rPr lang="de-DE" noProof="0" dirty="0"/>
              <a:t>Gewindefräser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F29CB7-3B61-078D-C16B-D2206DD2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D5E989-FAE0-CBC4-F76A-D8D4859A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EE631-E681-E61F-E00B-B41B6F5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10536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Screenshot, Zahl, Software enthält.&#10;&#10;KI-generierte Inhalte können fehlerhaft sein.">
            <a:extLst>
              <a:ext uri="{FF2B5EF4-FFF2-40B4-BE49-F238E27FC236}">
                <a16:creationId xmlns:a16="http://schemas.microsoft.com/office/drawing/2014/main" id="{90D8D398-687B-8196-C7BF-629DDB661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5950" r="15729" b="12712"/>
          <a:stretch>
            <a:fillRect/>
          </a:stretch>
        </p:blipFill>
        <p:spPr>
          <a:xfrm>
            <a:off x="1742173" y="0"/>
            <a:ext cx="10449827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AE5CA5-567C-4D36-598A-D02D43400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Werkzeugempfehlungen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201B1A-509D-F9BF-3BFF-E62FC4E04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D640A0-428A-1F65-DD98-DD954F6E2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7B98D5-49CB-77EA-77EA-79B992747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113BEA9-E94D-9D54-E71F-6B15140E9F86}"/>
              </a:ext>
            </a:extLst>
          </p:cNvPr>
          <p:cNvSpPr/>
          <p:nvPr/>
        </p:nvSpPr>
        <p:spPr>
          <a:xfrm rot="10800000">
            <a:off x="4396340" y="1016100"/>
            <a:ext cx="3573378" cy="5486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21BEE036-99C0-BD80-BC86-0ECEAEE81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721"/>
            <a:ext cx="4792579" cy="4650242"/>
          </a:xfrm>
        </p:spPr>
        <p:txBody>
          <a:bodyPr/>
          <a:lstStyle/>
          <a:p>
            <a:pPr marL="0" indent="0">
              <a:buNone/>
            </a:pPr>
            <a:r>
              <a:rPr lang="de-DE" noProof="0" dirty="0"/>
              <a:t>Empfehlungen</a:t>
            </a:r>
            <a:br>
              <a:rPr lang="de-DE" noProof="0" dirty="0"/>
            </a:br>
            <a:r>
              <a:rPr lang="de-DE" noProof="0" dirty="0"/>
              <a:t>für </a:t>
            </a:r>
            <a:r>
              <a:rPr lang="de-DE" b="1" noProof="0" dirty="0"/>
              <a:t>Standard-</a:t>
            </a:r>
            <a:r>
              <a:rPr lang="de-DE" noProof="0" dirty="0"/>
              <a:t> und </a:t>
            </a:r>
            <a:br>
              <a:rPr lang="de-DE" noProof="0" dirty="0"/>
            </a:br>
            <a:r>
              <a:rPr lang="de-DE" b="1" noProof="0" dirty="0"/>
              <a:t>Performance</a:t>
            </a:r>
            <a:r>
              <a:rPr lang="de-DE" noProof="0" dirty="0"/>
              <a:t>-Gewindewerkzeuge:</a:t>
            </a:r>
            <a:br>
              <a:rPr lang="de-DE" noProof="0" dirty="0"/>
            </a:br>
            <a:endParaRPr lang="de-DE" noProof="0" dirty="0"/>
          </a:p>
          <a:p>
            <a:pPr>
              <a:buClr>
                <a:srgbClr val="00922E"/>
              </a:buClr>
              <a:buFont typeface="Arial" panose="020B0604020202020204" pitchFamily="34" charset="0"/>
              <a:buChar char="»"/>
            </a:pPr>
            <a:r>
              <a:rPr lang="de-DE" noProof="0" dirty="0"/>
              <a:t>für jede Werkstoffgruppe</a:t>
            </a:r>
          </a:p>
          <a:p>
            <a:pPr>
              <a:buClr>
                <a:srgbClr val="00922E"/>
              </a:buClr>
              <a:buFont typeface="Arial" panose="020B0604020202020204" pitchFamily="34" charset="0"/>
              <a:buChar char="»"/>
            </a:pPr>
            <a:r>
              <a:rPr lang="de-DE" noProof="0" dirty="0"/>
              <a:t>für Gewindebohren</a:t>
            </a:r>
            <a:br>
              <a:rPr lang="de-DE" noProof="0" dirty="0"/>
            </a:br>
            <a:r>
              <a:rPr lang="de-DE" noProof="0" dirty="0"/>
              <a:t>und Gewindeformen</a:t>
            </a:r>
          </a:p>
          <a:p>
            <a:pPr>
              <a:buClr>
                <a:srgbClr val="00922E"/>
              </a:buClr>
              <a:buFont typeface="Arial" panose="020B0604020202020204" pitchFamily="34" charset="0"/>
              <a:buChar char="»"/>
            </a:pPr>
            <a:r>
              <a:rPr lang="de-DE" noProof="0" dirty="0"/>
              <a:t>für Durchgangs- und Sackloch</a:t>
            </a:r>
          </a:p>
        </p:txBody>
      </p:sp>
    </p:spTree>
    <p:extLst>
      <p:ext uri="{BB962C8B-B14F-4D97-AF65-F5344CB8AC3E}">
        <p14:creationId xmlns:p14="http://schemas.microsoft.com/office/powerpoint/2010/main" val="1484503885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80554-F550-ED9B-27DD-E916989F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ISO-Materialgruppen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030DEE-718C-90EE-FEF7-55A312DF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4F-EBC1-4723-8992-AAE3CD04570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9150AE-6547-CF32-6200-48749074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BASS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08D6BA-5272-3207-1004-D4B45854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7170-B3FA-4597-A770-FF726E241D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Grafik 7" descr="Ein Bild, das Text, Screenshot, Buch enthält.&#10;&#10;KI-generierte Inhalte können fehlerhaft sein.">
            <a:extLst>
              <a:ext uri="{FF2B5EF4-FFF2-40B4-BE49-F238E27FC236}">
                <a16:creationId xmlns:a16="http://schemas.microsoft.com/office/drawing/2014/main" id="{0CC63DE4-16C7-BE69-A1C6-26280712E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" r="25577" b="15268"/>
          <a:stretch>
            <a:fillRect/>
          </a:stretch>
        </p:blipFill>
        <p:spPr>
          <a:xfrm>
            <a:off x="2277042" y="1"/>
            <a:ext cx="9914958" cy="6858000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A584A928-D698-AF31-E417-61FF9E37CE00}"/>
              </a:ext>
            </a:extLst>
          </p:cNvPr>
          <p:cNvSpPr/>
          <p:nvPr/>
        </p:nvSpPr>
        <p:spPr>
          <a:xfrm>
            <a:off x="838200" y="1833729"/>
            <a:ext cx="1800000" cy="1800000"/>
          </a:xfrm>
          <a:prstGeom prst="rect">
            <a:avLst/>
          </a:prstGeom>
          <a:solidFill>
            <a:srgbClr val="BBD6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Stahlwerkstoffe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7D877EC-8709-F6BD-47D2-BF5A1A9ED487}"/>
              </a:ext>
            </a:extLst>
          </p:cNvPr>
          <p:cNvSpPr/>
          <p:nvPr/>
        </p:nvSpPr>
        <p:spPr>
          <a:xfrm>
            <a:off x="2904967" y="1828973"/>
            <a:ext cx="1800000" cy="1800000"/>
          </a:xfrm>
          <a:prstGeom prst="rect">
            <a:avLst/>
          </a:prstGeom>
          <a:solidFill>
            <a:srgbClr val="FFEF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rostfreie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Werkstoffe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0391111-B117-9DF7-96AD-CF48853B74F1}"/>
              </a:ext>
            </a:extLst>
          </p:cNvPr>
          <p:cNvSpPr/>
          <p:nvPr/>
        </p:nvSpPr>
        <p:spPr>
          <a:xfrm>
            <a:off x="4971734" y="1828973"/>
            <a:ext cx="1800000" cy="1800000"/>
          </a:xfrm>
          <a:prstGeom prst="rect">
            <a:avLst/>
          </a:prstGeom>
          <a:solidFill>
            <a:srgbClr val="F5B4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Gusseisen-werkstoffe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20B5966-6D2B-8469-707F-F09C73334C3B}"/>
              </a:ext>
            </a:extLst>
          </p:cNvPr>
          <p:cNvSpPr/>
          <p:nvPr/>
        </p:nvSpPr>
        <p:spPr>
          <a:xfrm>
            <a:off x="838200" y="3867277"/>
            <a:ext cx="1800000" cy="1800000"/>
          </a:xfrm>
          <a:prstGeom prst="rect">
            <a:avLst/>
          </a:prstGeom>
          <a:solidFill>
            <a:srgbClr val="C3D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Nichteisen-werkstoffe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E2DC379-A4E3-24BD-9E36-28243FF1DC2F}"/>
              </a:ext>
            </a:extLst>
          </p:cNvPr>
          <p:cNvSpPr/>
          <p:nvPr/>
        </p:nvSpPr>
        <p:spPr>
          <a:xfrm>
            <a:off x="2904967" y="3867277"/>
            <a:ext cx="1800000" cy="1800000"/>
          </a:xfrm>
          <a:prstGeom prst="rect">
            <a:avLst/>
          </a:prstGeom>
          <a:solidFill>
            <a:srgbClr val="E5D0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warmfeste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Legierungen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8D9D9058-D33E-5093-44B2-6338E3D2F269}"/>
              </a:ext>
            </a:extLst>
          </p:cNvPr>
          <p:cNvSpPr/>
          <p:nvPr/>
        </p:nvSpPr>
        <p:spPr>
          <a:xfrm>
            <a:off x="4971734" y="3869428"/>
            <a:ext cx="1800000" cy="1800000"/>
          </a:xfrm>
          <a:prstGeom prst="rect">
            <a:avLst/>
          </a:prstGeom>
          <a:solidFill>
            <a:srgbClr val="D2C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gehärtete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8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Stähle</a:t>
            </a:r>
          </a:p>
        </p:txBody>
      </p:sp>
    </p:spTree>
    <p:extLst>
      <p:ext uri="{BB962C8B-B14F-4D97-AF65-F5344CB8AC3E}">
        <p14:creationId xmlns:p14="http://schemas.microsoft.com/office/powerpoint/2010/main" val="1870610132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16x9.potx" id="{1ADAA2C4-99D2-4CA2-82E6-8ECBFE8744E4}" vid="{BD0DEB26-E94F-410C-9420-A8E4E41167EC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16x9.potx" id="{BBE047C6-3D61-4EAC-ACD0-003263E2171A}" vid="{6D18A069-671B-4E28-889F-6B7249425F59}"/>
    </a:ext>
  </a:extLst>
</a:theme>
</file>

<file path=ppt/theme/theme3.xml><?xml version="1.0" encoding="utf-8"?>
<a:theme xmlns:a="http://schemas.openxmlformats.org/drawingml/2006/main" name="8_Office Theme">
  <a:themeElements>
    <a:clrScheme name="BASS">
      <a:dk1>
        <a:srgbClr val="002851"/>
      </a:dk1>
      <a:lt1>
        <a:sysClr val="window" lastClr="FFFFFF"/>
      </a:lt1>
      <a:dk2>
        <a:srgbClr val="002851"/>
      </a:dk2>
      <a:lt2>
        <a:srgbClr val="FFFFFF"/>
      </a:lt2>
      <a:accent1>
        <a:srgbClr val="00922E"/>
      </a:accent1>
      <a:accent2>
        <a:srgbClr val="002851"/>
      </a:accent2>
      <a:accent3>
        <a:srgbClr val="C2DDCF"/>
      </a:accent3>
      <a:accent4>
        <a:srgbClr val="00922E"/>
      </a:accent4>
      <a:accent5>
        <a:srgbClr val="002851"/>
      </a:accent5>
      <a:accent6>
        <a:srgbClr val="C2DDC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16x9.potx" id="{3A7FA9E8-C753-416E-94A0-11F178F857D0}" vid="{604B67A6-B1A9-4D47-9D09-6D68151B226A}"/>
    </a:ext>
  </a:extLst>
</a:theme>
</file>

<file path=ppt/theme/theme4.xml><?xml version="1.0" encoding="utf-8"?>
<a:theme xmlns:a="http://schemas.openxmlformats.org/drawingml/2006/main" name="3_Office Theme">
  <a:themeElements>
    <a:clrScheme name="BASS">
      <a:dk1>
        <a:srgbClr val="002851"/>
      </a:dk1>
      <a:lt1>
        <a:sysClr val="window" lastClr="FFFFFF"/>
      </a:lt1>
      <a:dk2>
        <a:srgbClr val="002851"/>
      </a:dk2>
      <a:lt2>
        <a:srgbClr val="FFFFFF"/>
      </a:lt2>
      <a:accent1>
        <a:srgbClr val="00922E"/>
      </a:accent1>
      <a:accent2>
        <a:srgbClr val="002851"/>
      </a:accent2>
      <a:accent3>
        <a:srgbClr val="C2DDCF"/>
      </a:accent3>
      <a:accent4>
        <a:srgbClr val="00922E"/>
      </a:accent4>
      <a:accent5>
        <a:srgbClr val="002851"/>
      </a:accent5>
      <a:accent6>
        <a:srgbClr val="C2DDC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16x9.potx" id="{42102153-CC7F-4F3D-A9A5-E57D7BA41517}" vid="{5043E393-7C44-47AE-B24F-AF1960C128B6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16x9.potx" id="{1ADAA2C4-99D2-4CA2-82E6-8ECBFE8744E4}" vid="{BD0DEB26-E94F-410C-9420-A8E4E41167EC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 16x9</Template>
  <TotalTime>0</TotalTime>
  <Words>1199</Words>
  <Application>Microsoft Office PowerPoint</Application>
  <PresentationFormat>Breitbild</PresentationFormat>
  <Paragraphs>490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36</vt:i4>
      </vt:variant>
    </vt:vector>
  </HeadingPairs>
  <TitlesOfParts>
    <vt:vector size="45" baseType="lpstr">
      <vt:lpstr>Arial</vt:lpstr>
      <vt:lpstr>Calibri</vt:lpstr>
      <vt:lpstr>Courier New</vt:lpstr>
      <vt:lpstr>Wingdings</vt:lpstr>
      <vt:lpstr>1_Office Theme</vt:lpstr>
      <vt:lpstr>2_Office Theme</vt:lpstr>
      <vt:lpstr>8_Office Theme</vt:lpstr>
      <vt:lpstr>3_Office Theme</vt:lpstr>
      <vt:lpstr>4_Office Theme</vt:lpstr>
      <vt:lpstr>Katalog 17</vt:lpstr>
      <vt:lpstr>Inhalt</vt:lpstr>
      <vt:lpstr>Key Facts</vt:lpstr>
      <vt:lpstr>PowerPoint-Präsentation</vt:lpstr>
      <vt:lpstr>Sprachenversionen</vt:lpstr>
      <vt:lpstr>Inhalt</vt:lpstr>
      <vt:lpstr>Vorspann</vt:lpstr>
      <vt:lpstr>Werkzeugempfehlungen</vt:lpstr>
      <vt:lpstr>ISO-Materialgruppen</vt:lpstr>
      <vt:lpstr>Seitenaufbau</vt:lpstr>
      <vt:lpstr>PowerPoint-Präsentation</vt:lpstr>
      <vt:lpstr>DURAMAX HZP KA BX</vt:lpstr>
      <vt:lpstr>DURAMAX Performance Index</vt:lpstr>
      <vt:lpstr>DURAMAX H BX</vt:lpstr>
      <vt:lpstr>DURAMAX H TIN Form F</vt:lpstr>
      <vt:lpstr>DURAMAX GAL BT</vt:lpstr>
      <vt:lpstr>PowerPoint-Präsentation</vt:lpstr>
      <vt:lpstr>DOMINANT VA45 HL DF</vt:lpstr>
      <vt:lpstr>VARIANT VA BNE</vt:lpstr>
      <vt:lpstr>BNE-Schicht</vt:lpstr>
      <vt:lpstr>DOMINANT VA45 BNE</vt:lpstr>
      <vt:lpstr>VARIO SH TICN SR Form D</vt:lpstr>
      <vt:lpstr>VARIO N für Pg-Gewinde</vt:lpstr>
      <vt:lpstr>PowerPoint-Präsentation</vt:lpstr>
      <vt:lpstr>EG-MJ-Gewinde</vt:lpstr>
      <vt:lpstr>Allgemeine Erweiterungen</vt:lpstr>
      <vt:lpstr>Allgemeine Erweiterungen</vt:lpstr>
      <vt:lpstr>Umstellung auf x-Toleranzen</vt:lpstr>
      <vt:lpstr>PowerPoint-Präsentation</vt:lpstr>
      <vt:lpstr>GFA HZP KA BA (Erweiterung)</vt:lpstr>
      <vt:lpstr>GFD HZP KA BA (Erweiterung)</vt:lpstr>
      <vt:lpstr>GFM HZP KA BA (Erweiterung)</vt:lpstr>
      <vt:lpstr>ZBGF H LH BA (Erweiterung)</vt:lpstr>
      <vt:lpstr>Feedback erwünscht</vt:lpstr>
      <vt:lpstr>Ihr Weg zum Katalog 17</vt:lpstr>
      <vt:lpstr>Vielen Dank für Ihre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Deschle</dc:creator>
  <cp:lastModifiedBy>Thomas Deschle</cp:lastModifiedBy>
  <cp:revision>34</cp:revision>
  <dcterms:created xsi:type="dcterms:W3CDTF">2026-01-21T07:50:52Z</dcterms:created>
  <dcterms:modified xsi:type="dcterms:W3CDTF">2026-03-27T14:41:08Z</dcterms:modified>
</cp:coreProperties>
</file>